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256" r:id="rId2"/>
    <p:sldId id="273" r:id="rId3"/>
    <p:sldId id="261" r:id="rId4"/>
    <p:sldId id="266" r:id="rId5"/>
    <p:sldId id="290" r:id="rId6"/>
    <p:sldId id="291" r:id="rId7"/>
    <p:sldId id="292" r:id="rId8"/>
    <p:sldId id="293" r:id="rId9"/>
    <p:sldId id="294" r:id="rId10"/>
    <p:sldId id="295" r:id="rId11"/>
    <p:sldId id="296" r:id="rId12"/>
    <p:sldId id="283" r:id="rId13"/>
    <p:sldId id="263" r:id="rId14"/>
    <p:sldId id="264" r:id="rId15"/>
    <p:sldId id="274" r:id="rId16"/>
    <p:sldId id="265" r:id="rId17"/>
    <p:sldId id="269" r:id="rId18"/>
    <p:sldId id="284" r:id="rId19"/>
    <p:sldId id="257" r:id="rId20"/>
    <p:sldId id="258" r:id="rId21"/>
    <p:sldId id="285" r:id="rId22"/>
    <p:sldId id="267" r:id="rId23"/>
    <p:sldId id="268" r:id="rId24"/>
    <p:sldId id="270" r:id="rId25"/>
    <p:sldId id="271" r:id="rId26"/>
    <p:sldId id="277" r:id="rId27"/>
    <p:sldId id="287" r:id="rId28"/>
    <p:sldId id="278" r:id="rId29"/>
    <p:sldId id="288" r:id="rId30"/>
    <p:sldId id="260" r:id="rId31"/>
    <p:sldId id="289" r:id="rId3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22" autoAdjust="0"/>
    <p:restoredTop sz="94660"/>
  </p:normalViewPr>
  <p:slideViewPr>
    <p:cSldViewPr snapToGrid="0">
      <p:cViewPr varScale="1">
        <p:scale>
          <a:sx n="77" d="100"/>
          <a:sy n="77" d="100"/>
        </p:scale>
        <p:origin x="72" y="17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B0973B-17D7-4FF1-9751-404F910F3B98}" type="datetimeFigureOut">
              <a:rPr lang="ko-KR" altLang="en-US" smtClean="0"/>
              <a:t>2025-01-05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744C08-BF27-4750-AC98-7EB9552619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02549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744C08-BF27-4750-AC98-7EB955261945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09831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각각의 보에서의 </a:t>
            </a:r>
            <a:r>
              <a:rPr lang="ko-KR" altLang="en-US" dirty="0" err="1"/>
              <a:t>일평균값</a:t>
            </a:r>
            <a:r>
              <a:rPr lang="ko-KR" altLang="en-US" dirty="0"/>
              <a:t> 비교가 더 정확할 듯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744C08-BF27-4750-AC98-7EB955261945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85973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각각의 보에서의 </a:t>
            </a:r>
            <a:r>
              <a:rPr lang="ko-KR" altLang="en-US" dirty="0" err="1"/>
              <a:t>일평균값</a:t>
            </a:r>
            <a:r>
              <a:rPr lang="ko-KR" altLang="en-US" dirty="0"/>
              <a:t> 비교가 더 정확할 듯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744C08-BF27-4750-AC98-7EB955261945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275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744C08-BF27-4750-AC98-7EB955261945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72217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744C08-BF27-4750-AC98-7EB955261945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04466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744C08-BF27-4750-AC98-7EB955261945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75640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744C08-BF27-4750-AC98-7EB955261945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31770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744C08-BF27-4750-AC98-7EB955261945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17544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744C08-BF27-4750-AC98-7EB955261945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45810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744C08-BF27-4750-AC98-7EB955261945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29777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ko-KR" altLang="en-US" dirty="0"/>
              <a:t>각각의 보에서의 </a:t>
            </a:r>
            <a:r>
              <a:rPr lang="ko-KR" altLang="en-US" dirty="0" err="1"/>
              <a:t>일평균값</a:t>
            </a:r>
            <a:r>
              <a:rPr lang="ko-KR" altLang="en-US" dirty="0"/>
              <a:t> 비교가 더 정확할 듯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744C08-BF27-4750-AC98-7EB955261945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09044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각각의 보에서의 </a:t>
            </a:r>
            <a:r>
              <a:rPr lang="ko-KR" altLang="en-US" dirty="0" err="1"/>
              <a:t>일평균값</a:t>
            </a:r>
            <a:r>
              <a:rPr lang="ko-KR" altLang="en-US" dirty="0"/>
              <a:t> 비교가 더 정확할 듯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744C08-BF27-4750-AC98-7EB955261945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94249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4A3712-BB4A-8C4B-C09D-40E1B4F675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FFC05AC-9EAB-5FE1-0149-54B3FD2474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0E7CFF4-653B-1912-FAFA-4B7062FA1A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CCFD0-9380-4418-8AC2-99FDE5003A7A}" type="datetimeFigureOut">
              <a:rPr lang="ko-KR" altLang="en-US" smtClean="0"/>
              <a:t>2025-01-05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6CE386C-A501-5CF2-E2C8-01131F8317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7F747CB-289C-95E1-590D-85E66856E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5F9C4-9638-48A1-9087-5068DFF607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14544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AA3EBF-1B01-BA15-6FF0-36903E6AD2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C269CC9-656A-BED7-566A-C13091864B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2DDB3FC-7057-F1E2-95E7-3FDDE54646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CCFD0-9380-4418-8AC2-99FDE5003A7A}" type="datetimeFigureOut">
              <a:rPr lang="ko-KR" altLang="en-US" smtClean="0"/>
              <a:t>2025-01-05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CCEAE4F-5F49-7562-A3DC-1940D489C3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32DEF92-5C47-8E93-DFD0-3056F6C80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5F9C4-9638-48A1-9087-5068DFF607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85496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629692C-D52E-390E-21BB-E2B0042C847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4A438A5-D665-547E-28FE-2CED597812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27D8EC5-8C63-AE98-A8C9-59EB5758B0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CCFD0-9380-4418-8AC2-99FDE5003A7A}" type="datetimeFigureOut">
              <a:rPr lang="ko-KR" altLang="en-US" smtClean="0"/>
              <a:t>2025-01-05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FED6DE2-20E0-1F1C-4588-4C28CDB1D4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08B47E-4EC0-9A78-1A87-AB1AAAE58E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5F9C4-9638-48A1-9087-5068DFF607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63544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684F96-B3A8-D8A1-4078-D559CB802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272126B-B343-9D86-C98C-E212C23ECC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248B870-0EE7-27AF-A520-83CE6945DE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CCFD0-9380-4418-8AC2-99FDE5003A7A}" type="datetimeFigureOut">
              <a:rPr lang="ko-KR" altLang="en-US" smtClean="0"/>
              <a:t>2025-01-05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CC1E6D5-0BBA-A7E1-A4DE-ABF99AFCD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B90AB50-2F73-AAD5-A38C-BF9DB7104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5F9C4-9638-48A1-9087-5068DFF607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39261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CA5BDB-FB09-0B73-8077-A202172B67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1D709EA-FB0E-3BB6-6E17-794B7C57F4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7BED2D2-DBDE-D851-0FC0-0340F24DA8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CCFD0-9380-4418-8AC2-99FDE5003A7A}" type="datetimeFigureOut">
              <a:rPr lang="ko-KR" altLang="en-US" smtClean="0"/>
              <a:t>2025-01-05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D5CA66A-187A-2EA4-0F1B-9FEB41ACBE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E2927C2-04F2-1475-D9D2-116F2FDF59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5F9C4-9638-48A1-9087-5068DFF607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75397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512328-53F8-A379-37DA-223EF6EDA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4D68F79-831D-52D2-66E8-0ED701B207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78D131D-184A-0805-71F1-F2FF8EAA1F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807F011-6A6D-6F52-E928-C7C7412F40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CCFD0-9380-4418-8AC2-99FDE5003A7A}" type="datetimeFigureOut">
              <a:rPr lang="ko-KR" altLang="en-US" smtClean="0"/>
              <a:t>2025-01-05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43CBE0B-2A9C-B0D2-67EE-58BD7EE55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1A5A59B-FB19-8E42-D4FE-21D780453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5F9C4-9638-48A1-9087-5068DFF607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60918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909853-3AF2-A33E-E0A5-016E2F9C7B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127AA98-A4A8-135D-BF35-3AB378A997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EBBE443-6C5A-B683-F5FF-22861297EE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C6029A1-124C-2089-9173-09CD11ABB68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71205B8-6D77-987D-ECC2-A7CFC05357E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2AB1A65-66CF-F575-82C6-834A0E20A5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CCFD0-9380-4418-8AC2-99FDE5003A7A}" type="datetimeFigureOut">
              <a:rPr lang="ko-KR" altLang="en-US" smtClean="0"/>
              <a:t>2025-01-05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EEFD6F5-92E1-F692-8D2B-1EFEF3BAFE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6FC2962-4757-11DA-0E44-8A149E696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5F9C4-9638-48A1-9087-5068DFF607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48129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B3AC44-6454-B4AC-6B1F-0210BD841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BDC751F-B3BF-37C4-67A8-4E4493D6D2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CCFD0-9380-4418-8AC2-99FDE5003A7A}" type="datetimeFigureOut">
              <a:rPr lang="ko-KR" altLang="en-US" smtClean="0"/>
              <a:t>2025-01-05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81F64E5-C5D5-D223-D58E-50B8592E90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418DC48-6848-CB2A-4846-BC4AC03B60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5F9C4-9638-48A1-9087-5068DFF607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22726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1583184-3367-2A5E-DA45-3B68644A01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CCFD0-9380-4418-8AC2-99FDE5003A7A}" type="datetimeFigureOut">
              <a:rPr lang="ko-KR" altLang="en-US" smtClean="0"/>
              <a:t>2025-01-05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186BC1B-026F-DFA9-F408-C5F631CDD3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53D2685-A6AE-2992-AE0D-D101674E2B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5F9C4-9638-48A1-9087-5068DFF607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94681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114598-A75C-648E-9401-3222393109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ADB6111-9180-FBE0-C9D7-802FB381E8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9D45382-DDF5-FC0A-07E1-8B8F709A46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04F7BB1-BBF1-2742-DDD8-B6C035DC49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CCFD0-9380-4418-8AC2-99FDE5003A7A}" type="datetimeFigureOut">
              <a:rPr lang="ko-KR" altLang="en-US" smtClean="0"/>
              <a:t>2025-01-05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0BCEAF9-7A19-0F66-ABF5-947B49D835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A16469F-9C9C-F2BC-F2E8-EE60447D5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5F9C4-9638-48A1-9087-5068DFF607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8467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C73862-B03B-C4B3-3DB4-7385575ADE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095B4A5-6C06-8572-9E60-047B555CA5A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D89A6E1-9907-E278-9B1B-D3E5ECC361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54C8921-8A1A-EF7F-0B53-C1107A9AE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CCFD0-9380-4418-8AC2-99FDE5003A7A}" type="datetimeFigureOut">
              <a:rPr lang="ko-KR" altLang="en-US" smtClean="0"/>
              <a:t>2025-01-05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47C97C1-DD70-24B5-3D5A-36BA1962B0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76E8236-FDDC-4EEE-BC3B-260CEDCC28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5F9C4-9638-48A1-9087-5068DFF607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54486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2867D45-1299-D83A-552B-9A74A7FFA2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B5F6DD-43CD-C040-9EC3-866F96FA00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6C58372-8C03-7C4E-43B2-D55A09B378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19CCFD0-9380-4418-8AC2-99FDE5003A7A}" type="datetimeFigureOut">
              <a:rPr lang="ko-KR" altLang="en-US" smtClean="0"/>
              <a:t>2025-01-05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BD7402F-3182-7B5F-F07B-D13EB2392B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6F29B77-415E-05DA-5130-F3EF486B09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195F9C4-9638-48A1-9087-5068DFF607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22440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912531-8AA7-FFB3-7AFF-58E300D8D79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err="1"/>
              <a:t>죽산보</a:t>
            </a:r>
            <a:r>
              <a:rPr lang="ko-KR" altLang="en-US" dirty="0"/>
              <a:t> 데이터 분석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BD8D36E-44CE-6AFE-B769-986954EE335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죽산보와 </a:t>
            </a:r>
            <a:r>
              <a:rPr lang="ko-KR" altLang="en-US" dirty="0" err="1"/>
              <a:t>승촌보</a:t>
            </a:r>
            <a:r>
              <a:rPr lang="ko-KR" altLang="en-US" dirty="0"/>
              <a:t> 데이터 관계 활용</a:t>
            </a:r>
          </a:p>
        </p:txBody>
      </p:sp>
    </p:spTree>
    <p:extLst>
      <p:ext uri="{BB962C8B-B14F-4D97-AF65-F5344CB8AC3E}">
        <p14:creationId xmlns:p14="http://schemas.microsoft.com/office/powerpoint/2010/main" val="31315230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54" name="Rectangle 1053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6" name="Rectangle 1055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8" name="Rectangle 1057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0" name="Rectangle 1059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C9F125A-EB25-44E2-C326-9B12A9153B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10505843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/>
            <a:r>
              <a:rPr lang="ko-KR" altLang="en-US" sz="37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승촌보</a:t>
            </a:r>
            <a:r>
              <a:rPr lang="ko-KR" altLang="en-US" sz="3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ko-KR" altLang="en-US" sz="3700" dirty="0" err="1">
                <a:solidFill>
                  <a:srgbClr val="FFFFFF"/>
                </a:solidFill>
              </a:rPr>
              <a:t>방류량</a:t>
            </a:r>
            <a:r>
              <a:rPr lang="en-US" altLang="ko-KR" sz="3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, </a:t>
            </a:r>
            <a:r>
              <a:rPr lang="ko-KR" altLang="en-US" sz="37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지석천</a:t>
            </a:r>
            <a:r>
              <a:rPr lang="ko-KR" altLang="en-US" sz="3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유량</a:t>
            </a:r>
            <a:r>
              <a:rPr lang="en-US" altLang="ko-KR" sz="3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, </a:t>
            </a:r>
            <a:r>
              <a:rPr lang="ko-KR" altLang="en-US" sz="37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죽산보</a:t>
            </a:r>
            <a:r>
              <a:rPr lang="ko-KR" altLang="en-US" sz="3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유입량 비교</a:t>
            </a:r>
            <a:br>
              <a:rPr lang="en-US" altLang="ko-KR" sz="3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altLang="ko-KR" sz="3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(</a:t>
            </a:r>
            <a:r>
              <a:rPr lang="ko-KR" altLang="en-US" sz="3700" dirty="0">
                <a:solidFill>
                  <a:srgbClr val="FFFFFF"/>
                </a:solidFill>
              </a:rPr>
              <a:t>주</a:t>
            </a:r>
            <a:r>
              <a:rPr lang="ko-KR" altLang="en-US" sz="3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별 평균값 활용</a:t>
            </a:r>
            <a:r>
              <a:rPr lang="en-US" altLang="ko-KR" sz="3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)</a:t>
            </a:r>
            <a:endParaRPr lang="ko-KR" altLang="en-US" sz="37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B3323EF7-5C79-6979-E14C-D19B0D15E7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7098" y="2158179"/>
            <a:ext cx="5257800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27309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54" name="Rectangle 1053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6" name="Rectangle 1055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8" name="Rectangle 1057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0" name="Rectangle 1059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C9F125A-EB25-44E2-C326-9B12A9153B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10505843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/>
            <a:r>
              <a:rPr lang="ko-KR" altLang="en-US" sz="37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승촌보</a:t>
            </a:r>
            <a:r>
              <a:rPr lang="ko-KR" altLang="en-US" sz="3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ko-KR" altLang="en-US" sz="3700" dirty="0" err="1">
                <a:solidFill>
                  <a:srgbClr val="FFFFFF"/>
                </a:solidFill>
              </a:rPr>
              <a:t>방류량</a:t>
            </a:r>
            <a:r>
              <a:rPr lang="en-US" altLang="ko-KR" sz="3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, </a:t>
            </a:r>
            <a:r>
              <a:rPr lang="ko-KR" altLang="en-US" sz="37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지석천</a:t>
            </a:r>
            <a:r>
              <a:rPr lang="ko-KR" altLang="en-US" sz="3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유량</a:t>
            </a:r>
            <a:r>
              <a:rPr lang="en-US" altLang="ko-KR" sz="3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, </a:t>
            </a:r>
            <a:r>
              <a:rPr lang="ko-KR" altLang="en-US" sz="37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죽산보</a:t>
            </a:r>
            <a:r>
              <a:rPr lang="ko-KR" altLang="en-US" sz="3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유입량 비교</a:t>
            </a:r>
            <a:br>
              <a:rPr lang="en-US" altLang="ko-KR" sz="3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altLang="ko-KR" sz="3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(</a:t>
            </a:r>
            <a:r>
              <a:rPr lang="ko-KR" altLang="en-US" sz="3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월별 평균값 활용</a:t>
            </a:r>
            <a:r>
              <a:rPr lang="en-US" altLang="ko-KR" sz="3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)</a:t>
            </a:r>
            <a:endParaRPr lang="ko-KR" altLang="en-US" sz="37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E30637EE-DB2A-9299-8287-E50043AE6D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7098" y="2158179"/>
            <a:ext cx="5257800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32935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2FBC10B-A951-5D54-0B62-3B1B099F2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FFFFFF"/>
                </a:solidFill>
              </a:rPr>
              <a:t>2. </a:t>
            </a:r>
            <a:r>
              <a:rPr lang="ko-KR" altLang="en-US" dirty="0" err="1">
                <a:solidFill>
                  <a:srgbClr val="FFFFFF"/>
                </a:solidFill>
              </a:rPr>
              <a:t>죽산보</a:t>
            </a:r>
            <a:r>
              <a:rPr lang="en-US" altLang="ko-KR" dirty="0">
                <a:solidFill>
                  <a:srgbClr val="FFFFFF"/>
                </a:solidFill>
              </a:rPr>
              <a:t>:</a:t>
            </a:r>
            <a:r>
              <a:rPr lang="ko-KR" altLang="en-US" dirty="0">
                <a:solidFill>
                  <a:srgbClr val="FFFFFF"/>
                </a:solidFill>
              </a:rPr>
              <a:t> </a:t>
            </a:r>
            <a:r>
              <a:rPr lang="en-US" altLang="ko-KR" dirty="0">
                <a:solidFill>
                  <a:srgbClr val="FFFFFF"/>
                </a:solidFill>
              </a:rPr>
              <a:t>CHLA </a:t>
            </a:r>
            <a:r>
              <a:rPr lang="ko-KR" altLang="en-US" dirty="0">
                <a:solidFill>
                  <a:srgbClr val="FFFFFF"/>
                </a:solidFill>
              </a:rPr>
              <a:t>기준 기타 </a:t>
            </a:r>
            <a:br>
              <a:rPr lang="en-US" altLang="ko-KR" dirty="0">
                <a:solidFill>
                  <a:srgbClr val="FFFFFF"/>
                </a:solidFill>
              </a:rPr>
            </a:br>
            <a:r>
              <a:rPr lang="ko-KR" altLang="en-US" dirty="0">
                <a:solidFill>
                  <a:srgbClr val="FFFFFF"/>
                </a:solidFill>
              </a:rPr>
              <a:t>특성과의 </a:t>
            </a:r>
            <a:br>
              <a:rPr lang="en-US" altLang="ko-KR" dirty="0">
                <a:solidFill>
                  <a:srgbClr val="FFFFFF"/>
                </a:solidFill>
              </a:rPr>
            </a:br>
            <a:r>
              <a:rPr lang="ko-KR" altLang="en-US" dirty="0">
                <a:solidFill>
                  <a:srgbClr val="FFFFFF"/>
                </a:solidFill>
              </a:rPr>
              <a:t>상관관계 </a:t>
            </a:r>
            <a:br>
              <a:rPr lang="en-US" altLang="ko-KR" dirty="0">
                <a:solidFill>
                  <a:srgbClr val="FFFFFF"/>
                </a:solidFill>
              </a:rPr>
            </a:br>
            <a:r>
              <a:rPr lang="ko-KR" altLang="en-US" dirty="0">
                <a:solidFill>
                  <a:srgbClr val="FFFFFF"/>
                </a:solidFill>
              </a:rPr>
              <a:t>선그래프</a:t>
            </a:r>
          </a:p>
        </p:txBody>
      </p:sp>
      <p:sp>
        <p:nvSpPr>
          <p:cNvPr id="16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48372AD-F55D-7B12-4A5E-1A2BFB126F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r>
              <a:rPr lang="ko-KR" altLang="en-US" sz="1300"/>
              <a:t>죽산보의 </a:t>
            </a:r>
            <a:r>
              <a:rPr lang="en-US" altLang="ko-KR" sz="1300"/>
              <a:t>CHLA</a:t>
            </a:r>
            <a:r>
              <a:rPr lang="ko-KR" altLang="en-US" sz="1300"/>
              <a:t>와 </a:t>
            </a:r>
            <a:r>
              <a:rPr lang="en-US" altLang="ko-KR" sz="1300"/>
              <a:t>pH, DO, TOC, </a:t>
            </a:r>
            <a:r>
              <a:rPr lang="ko-KR" altLang="en-US" sz="1300"/>
              <a:t>수온</a:t>
            </a:r>
            <a:r>
              <a:rPr lang="en-US" altLang="ko-KR" sz="1300"/>
              <a:t>, </a:t>
            </a:r>
            <a:r>
              <a:rPr lang="ko-KR" altLang="en-US" sz="1300" err="1"/>
              <a:t>방류량과의</a:t>
            </a:r>
            <a:r>
              <a:rPr lang="ko-KR" altLang="en-US" sz="1300"/>
              <a:t> 상관관계를 선그래프로 확인</a:t>
            </a:r>
            <a:endParaRPr lang="en-US" altLang="ko-KR" sz="1300"/>
          </a:p>
          <a:p>
            <a:r>
              <a:rPr lang="ko-KR" altLang="en-US" sz="1300"/>
              <a:t>데이터수가 많기에 연도별로 분리한 다음에 일주일당 하나의 샘플을 선택해서 선그래프 그림</a:t>
            </a:r>
            <a:endParaRPr lang="en-US" altLang="ko-KR" sz="1300"/>
          </a:p>
          <a:p>
            <a:pPr lvl="1"/>
            <a:r>
              <a:rPr lang="en-US" altLang="ko-KR" sz="1300"/>
              <a:t>CHLA: </a:t>
            </a:r>
            <a:r>
              <a:rPr lang="ko-KR" altLang="en-US" sz="1300"/>
              <a:t>초록 선그래프</a:t>
            </a:r>
            <a:endParaRPr lang="en-US" altLang="ko-KR" sz="1300"/>
          </a:p>
          <a:p>
            <a:pPr lvl="1"/>
            <a:r>
              <a:rPr lang="en-US" altLang="ko-KR" sz="1300"/>
              <a:t>Y</a:t>
            </a:r>
            <a:r>
              <a:rPr lang="ko-KR" altLang="en-US" sz="1300"/>
              <a:t>축</a:t>
            </a:r>
            <a:r>
              <a:rPr lang="en-US" altLang="ko-KR" sz="1300"/>
              <a:t>(</a:t>
            </a:r>
            <a:r>
              <a:rPr lang="ko-KR" altLang="en-US" sz="1300"/>
              <a:t>왼쪽</a:t>
            </a:r>
            <a:r>
              <a:rPr lang="en-US" altLang="ko-KR" sz="1300"/>
              <a:t>): CHLA </a:t>
            </a:r>
            <a:r>
              <a:rPr lang="ko-KR" altLang="en-US" sz="1300"/>
              <a:t>수치</a:t>
            </a:r>
            <a:endParaRPr lang="en-US" altLang="ko-KR" sz="1300"/>
          </a:p>
          <a:p>
            <a:r>
              <a:rPr lang="en-US" altLang="ko-KR" sz="1300"/>
              <a:t>CHLA, pH, DO</a:t>
            </a:r>
            <a:r>
              <a:rPr lang="ko-KR" altLang="en-US" sz="1300"/>
              <a:t>는 거의 동일하게 움직임</a:t>
            </a:r>
            <a:r>
              <a:rPr lang="en-US" altLang="ko-KR" sz="1300"/>
              <a:t>. </a:t>
            </a:r>
            <a:r>
              <a:rPr lang="ko-KR" altLang="en-US" sz="1300"/>
              <a:t>즉 상관관계가 매우 높음</a:t>
            </a:r>
            <a:r>
              <a:rPr lang="en-US" altLang="ko-KR" sz="1300"/>
              <a:t>. </a:t>
            </a:r>
            <a:r>
              <a:rPr lang="ko-KR" altLang="en-US" sz="1300"/>
              <a:t>하지만 </a:t>
            </a:r>
            <a:r>
              <a:rPr lang="en-US" altLang="ko-KR" sz="1300"/>
              <a:t>pH</a:t>
            </a:r>
            <a:r>
              <a:rPr lang="ko-KR" altLang="en-US" sz="1300"/>
              <a:t>와 </a:t>
            </a:r>
            <a:r>
              <a:rPr lang="en-US" altLang="ko-KR" sz="1300"/>
              <a:t>DO</a:t>
            </a:r>
            <a:r>
              <a:rPr lang="ko-KR" altLang="en-US" sz="1300"/>
              <a:t>가 </a:t>
            </a:r>
            <a:r>
              <a:rPr lang="en-US" altLang="ko-KR" sz="1300"/>
              <a:t>CHLA </a:t>
            </a:r>
            <a:r>
              <a:rPr lang="ko-KR" altLang="en-US" sz="1300"/>
              <a:t>수치에 영향을 받는 것임</a:t>
            </a:r>
            <a:r>
              <a:rPr lang="en-US" altLang="ko-KR" sz="1300"/>
              <a:t>.</a:t>
            </a:r>
          </a:p>
          <a:p>
            <a:r>
              <a:rPr lang="en-US" altLang="ko-KR" sz="1300"/>
              <a:t>CHLA</a:t>
            </a:r>
            <a:r>
              <a:rPr lang="ko-KR" altLang="en-US" sz="1300"/>
              <a:t>를 기준으로 수온과 </a:t>
            </a:r>
            <a:r>
              <a:rPr lang="ko-KR" altLang="en-US" sz="1300" err="1"/>
              <a:t>방류량과는</a:t>
            </a:r>
            <a:r>
              <a:rPr lang="ko-KR" altLang="en-US" sz="1300"/>
              <a:t> 음의 상관관계임을 확인 가능</a:t>
            </a:r>
            <a:r>
              <a:rPr lang="en-US" altLang="ko-KR" sz="1300"/>
              <a:t>. </a:t>
            </a:r>
            <a:r>
              <a:rPr lang="ko-KR" altLang="en-US" sz="1300"/>
              <a:t>특히 수온과 음의 상관관계를 갖는 이유를 설명할 수 </a:t>
            </a:r>
            <a:r>
              <a:rPr lang="ko-KR" altLang="en-US" sz="1300" err="1"/>
              <a:t>있어야함</a:t>
            </a:r>
            <a:r>
              <a:rPr lang="en-US" altLang="ko-KR" sz="1300"/>
              <a:t>. </a:t>
            </a:r>
            <a:r>
              <a:rPr lang="ko-KR" altLang="en-US" sz="1300" err="1"/>
              <a:t>승촌보의</a:t>
            </a:r>
            <a:r>
              <a:rPr lang="ko-KR" altLang="en-US" sz="1300"/>
              <a:t> 경우와 동일한 것으로 추정됨</a:t>
            </a:r>
            <a:r>
              <a:rPr lang="en-US" altLang="ko-KR" sz="1300"/>
              <a:t>. </a:t>
            </a:r>
            <a:r>
              <a:rPr lang="ko-KR" altLang="en-US" sz="1300"/>
              <a:t>확인 필요</a:t>
            </a:r>
            <a:r>
              <a:rPr lang="en-US" altLang="ko-KR" sz="1300"/>
              <a:t>.</a:t>
            </a:r>
          </a:p>
          <a:p>
            <a:r>
              <a:rPr lang="ko-KR" altLang="en-US" sz="1300"/>
              <a:t>추가 확인 사항</a:t>
            </a:r>
            <a:r>
              <a:rPr lang="en-US" altLang="ko-KR" sz="1300"/>
              <a:t>:</a:t>
            </a:r>
          </a:p>
          <a:p>
            <a:pPr lvl="1"/>
            <a:r>
              <a:rPr lang="ko-KR" altLang="en-US" sz="1300" err="1"/>
              <a:t>방류량과의</a:t>
            </a:r>
            <a:r>
              <a:rPr lang="ko-KR" altLang="en-US" sz="1300"/>
              <a:t> 상관관계 선그래프를 추후 그려야 함</a:t>
            </a:r>
            <a:r>
              <a:rPr lang="en-US" altLang="ko-KR" sz="1300"/>
              <a:t>.</a:t>
            </a:r>
          </a:p>
          <a:p>
            <a:pPr lvl="1"/>
            <a:r>
              <a:rPr lang="ko-KR" altLang="en-US" sz="1300"/>
              <a:t>일 단위의 평균값을 활용하면 그래프가 보다 부드러워질 수 있음</a:t>
            </a:r>
            <a:r>
              <a:rPr lang="en-US" altLang="ko-KR" sz="130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429827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9" name="Rectangle 48">
            <a:extLst>
              <a:ext uri="{FF2B5EF4-FFF2-40B4-BE49-F238E27FC236}">
                <a16:creationId xmlns:a16="http://schemas.microsoft.com/office/drawing/2014/main" id="{99ED5833-B85B-4103-8A3B-CAB0308E6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C9F125A-EB25-44E2-C326-9B12A9153B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919"/>
            <a:ext cx="10515600" cy="80290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/>
            <a:r>
              <a:rPr lang="ko-KR" altLang="en-US" sz="32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죽산보</a:t>
            </a:r>
            <a:r>
              <a:rPr lang="en-US" altLang="ko-KR" sz="3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: CHLA</a:t>
            </a:r>
            <a:r>
              <a:rPr lang="ko-KR" altLang="en-US" sz="3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와 </a:t>
            </a:r>
            <a:r>
              <a:rPr lang="en-US" altLang="ko-KR" sz="3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pH</a:t>
            </a:r>
            <a:r>
              <a:rPr lang="ko-KR" altLang="en-US" sz="3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의 변화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B15BA2C-A7F1-1388-C284-424FF808CB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309" y="886139"/>
            <a:ext cx="5100064" cy="578694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3ABC8D8-4EF7-F260-D139-AD0873E113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5479" y="898942"/>
            <a:ext cx="5100064" cy="5774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4667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9F125A-EB25-44E2-C326-9B12A9153B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917"/>
            <a:ext cx="10515600" cy="80290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/>
            <a:r>
              <a:rPr lang="ko-KR" altLang="en-US" sz="32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죽산보</a:t>
            </a:r>
            <a:r>
              <a:rPr lang="en-US" altLang="ko-KR" sz="3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: CHLA</a:t>
            </a:r>
            <a:r>
              <a:rPr lang="ko-KR" altLang="en-US" sz="3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와 </a:t>
            </a:r>
            <a:r>
              <a:rPr lang="en-US" altLang="ko-KR" sz="3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DO</a:t>
            </a:r>
            <a:r>
              <a:rPr lang="ko-KR" altLang="en-US" sz="3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의 변화</a:t>
            </a: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FAF92080-D4BA-395F-CB85-092A8336A9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84371" y="849988"/>
            <a:ext cx="5006408" cy="5767692"/>
          </a:xfr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F35D770-A1F8-94F4-C2DD-EE9C97E17E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274" y="849988"/>
            <a:ext cx="5151725" cy="5767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2499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9F125A-EB25-44E2-C326-9B12A9153B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917"/>
            <a:ext cx="10515600" cy="80290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/>
            <a:r>
              <a:rPr lang="ko-KR" altLang="en-US" sz="32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죽산보</a:t>
            </a:r>
            <a:r>
              <a:rPr lang="en-US" altLang="ko-KR" sz="3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: CHLA</a:t>
            </a:r>
            <a:r>
              <a:rPr lang="ko-KR" altLang="en-US" sz="3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와 </a:t>
            </a:r>
            <a:r>
              <a:rPr lang="en-US" altLang="ko-KR" sz="3200" dirty="0"/>
              <a:t>TOC</a:t>
            </a:r>
            <a:r>
              <a:rPr lang="ko-KR" altLang="en-US" sz="3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의 변화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BF6D0899-B592-14C6-6AA7-A5760A3B58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8888" y="849988"/>
            <a:ext cx="5052980" cy="5679313"/>
          </a:xfr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24B995B-C45A-A529-94E8-8716149E53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5614" y="854265"/>
            <a:ext cx="5184408" cy="5760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6374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9F125A-EB25-44E2-C326-9B12A9153B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919"/>
            <a:ext cx="10515600" cy="80290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/>
            <a:r>
              <a:rPr lang="ko-KR" altLang="en-US" sz="32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죽산보</a:t>
            </a:r>
            <a:r>
              <a:rPr lang="en-US" altLang="ko-KR" sz="3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: CHLA</a:t>
            </a:r>
            <a:r>
              <a:rPr lang="ko-KR" altLang="en-US" sz="3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와 수온의 변화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D27B906-F0DD-45E6-5DAD-61AE2AEF9E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970" y="868403"/>
            <a:ext cx="5001799" cy="571084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576454A-0556-9033-43FB-CAAB082A2F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4631" y="882960"/>
            <a:ext cx="5055071" cy="575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5486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9F125A-EB25-44E2-C326-9B12A9153B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919"/>
            <a:ext cx="10515600" cy="80290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/>
            <a:r>
              <a:rPr lang="ko-KR" altLang="en-US" sz="32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죽산보</a:t>
            </a:r>
            <a:r>
              <a:rPr lang="en-US" altLang="ko-KR" sz="3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: CHLA</a:t>
            </a:r>
            <a:r>
              <a:rPr lang="ko-KR" altLang="en-US" sz="3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와 </a:t>
            </a:r>
            <a:r>
              <a:rPr lang="ko-KR" altLang="en-US" sz="3200" dirty="0" err="1"/>
              <a:t>방류량</a:t>
            </a:r>
            <a:r>
              <a:rPr lang="ko-KR" altLang="en-US" sz="32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의</a:t>
            </a:r>
            <a:r>
              <a:rPr lang="ko-KR" altLang="en-US" sz="3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변화</a:t>
            </a:r>
          </a:p>
        </p:txBody>
      </p:sp>
    </p:spTree>
    <p:extLst>
      <p:ext uri="{BB962C8B-B14F-4D97-AF65-F5344CB8AC3E}">
        <p14:creationId xmlns:p14="http://schemas.microsoft.com/office/powerpoint/2010/main" val="3538228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2FBC10B-A951-5D54-0B62-3B1B099F2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FFFFFF"/>
                </a:solidFill>
              </a:rPr>
              <a:t>3. CHLA </a:t>
            </a:r>
            <a:br>
              <a:rPr lang="en-US" altLang="ko-KR" dirty="0">
                <a:solidFill>
                  <a:srgbClr val="FFFFFF"/>
                </a:solidFill>
              </a:rPr>
            </a:br>
            <a:r>
              <a:rPr lang="ko-KR" altLang="en-US" dirty="0">
                <a:solidFill>
                  <a:srgbClr val="FFFFFF"/>
                </a:solidFill>
              </a:rPr>
              <a:t>기준 </a:t>
            </a:r>
            <a:br>
              <a:rPr lang="en-US" altLang="ko-KR" dirty="0">
                <a:solidFill>
                  <a:srgbClr val="FFFFFF"/>
                </a:solidFill>
              </a:rPr>
            </a:br>
            <a:r>
              <a:rPr lang="ko-KR" altLang="en-US" dirty="0">
                <a:solidFill>
                  <a:srgbClr val="FFFFFF"/>
                </a:solidFill>
              </a:rPr>
              <a:t>상관관계</a:t>
            </a:r>
          </a:p>
        </p:txBody>
      </p:sp>
      <p:sp>
        <p:nvSpPr>
          <p:cNvPr id="16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48372AD-F55D-7B12-4A5E-1A2BFB126F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ko-KR" altLang="en-US" sz="1600" dirty="0"/>
              <a:t>죽산보와 </a:t>
            </a:r>
            <a:r>
              <a:rPr lang="ko-KR" altLang="en-US" sz="1600" dirty="0" err="1"/>
              <a:t>승촌보에서</a:t>
            </a:r>
            <a:r>
              <a:rPr lang="ko-KR" altLang="en-US" sz="1600" dirty="0"/>
              <a:t> </a:t>
            </a:r>
            <a:r>
              <a:rPr lang="en-US" altLang="ko-KR" sz="1600" dirty="0"/>
              <a:t>CHLA</a:t>
            </a:r>
            <a:r>
              <a:rPr lang="ko-KR" altLang="en-US" sz="1600" dirty="0"/>
              <a:t>를 기준으로 기타 특성과의 상관관계를 막대그래프로 그림</a:t>
            </a:r>
            <a:r>
              <a:rPr lang="en-US" altLang="ko-KR" sz="1600" dirty="0"/>
              <a:t>.</a:t>
            </a:r>
          </a:p>
          <a:p>
            <a:pPr>
              <a:lnSpc>
                <a:spcPct val="100000"/>
              </a:lnSpc>
            </a:pPr>
            <a:r>
              <a:rPr lang="ko-KR" altLang="en-US" sz="1600" dirty="0"/>
              <a:t>죽산보와 </a:t>
            </a:r>
            <a:r>
              <a:rPr lang="ko-KR" altLang="en-US" sz="1600" dirty="0" err="1"/>
              <a:t>승촌보에서</a:t>
            </a:r>
            <a:r>
              <a:rPr lang="ko-KR" altLang="en-US" sz="1600" dirty="0"/>
              <a:t> 유사한 패턴의 상관관계 막대그래프가 </a:t>
            </a:r>
            <a:r>
              <a:rPr lang="ko-KR" altLang="en-US" sz="1600" dirty="0" err="1"/>
              <a:t>그려짐</a:t>
            </a:r>
            <a:r>
              <a:rPr lang="en-US" altLang="ko-KR" sz="1600" dirty="0"/>
              <a:t>.</a:t>
            </a:r>
          </a:p>
          <a:p>
            <a:pPr>
              <a:lnSpc>
                <a:spcPct val="100000"/>
              </a:lnSpc>
            </a:pPr>
            <a:r>
              <a:rPr lang="ko-KR" altLang="en-US" sz="1600" dirty="0" err="1"/>
              <a:t>죽산보</a:t>
            </a:r>
            <a:r>
              <a:rPr lang="en-US" altLang="ko-KR" sz="1600" dirty="0"/>
              <a:t>: CHLA</a:t>
            </a:r>
            <a:r>
              <a:rPr lang="ko-KR" altLang="en-US" sz="1600" dirty="0"/>
              <a:t>를</a:t>
            </a:r>
            <a:r>
              <a:rPr lang="en-US" altLang="ko-KR" sz="1600" dirty="0"/>
              <a:t> </a:t>
            </a:r>
            <a:r>
              <a:rPr lang="ko-KR" altLang="en-US" sz="1600" dirty="0"/>
              <a:t>기준으로 </a:t>
            </a:r>
            <a:r>
              <a:rPr lang="ko-KR" altLang="en-US" sz="1600" dirty="0" err="1"/>
              <a:t>방류량</a:t>
            </a:r>
            <a:r>
              <a:rPr lang="en-US" altLang="ko-KR" sz="1600" dirty="0"/>
              <a:t>, </a:t>
            </a:r>
            <a:r>
              <a:rPr lang="ko-KR" altLang="en-US" sz="1600" dirty="0"/>
              <a:t>수온에 대해 음의 상관관계 가짐</a:t>
            </a:r>
            <a:r>
              <a:rPr lang="en-US" altLang="ko-KR" sz="1600" dirty="0"/>
              <a:t>.</a:t>
            </a:r>
          </a:p>
          <a:p>
            <a:pPr lvl="1">
              <a:lnSpc>
                <a:spcPct val="100000"/>
              </a:lnSpc>
            </a:pPr>
            <a:r>
              <a:rPr lang="ko-KR" altLang="en-US" sz="1200" dirty="0"/>
              <a:t>수온과 큰 음의 상관관계 가짐</a:t>
            </a:r>
            <a:r>
              <a:rPr lang="en-US" altLang="ko-KR" sz="1200" dirty="0"/>
              <a:t>. </a:t>
            </a:r>
          </a:p>
          <a:p>
            <a:pPr lvl="1">
              <a:lnSpc>
                <a:spcPct val="100000"/>
              </a:lnSpc>
            </a:pPr>
            <a:r>
              <a:rPr lang="ko-KR" altLang="en-US" sz="1200" dirty="0">
                <a:solidFill>
                  <a:srgbClr val="FF0000"/>
                </a:solidFill>
              </a:rPr>
              <a:t>추가 확인 사항</a:t>
            </a:r>
            <a:r>
              <a:rPr lang="en-US" altLang="ko-KR" sz="1200" dirty="0">
                <a:solidFill>
                  <a:srgbClr val="FF0000"/>
                </a:solidFill>
              </a:rPr>
              <a:t>: </a:t>
            </a:r>
            <a:r>
              <a:rPr lang="ko-KR" altLang="en-US" sz="1200" dirty="0">
                <a:solidFill>
                  <a:srgbClr val="FF0000"/>
                </a:solidFill>
              </a:rPr>
              <a:t>계절별 </a:t>
            </a:r>
            <a:r>
              <a:rPr lang="ko-KR" altLang="en-US" sz="1200" dirty="0" err="1">
                <a:solidFill>
                  <a:srgbClr val="FF0000"/>
                </a:solidFill>
              </a:rPr>
              <a:t>방류량</a:t>
            </a:r>
            <a:r>
              <a:rPr lang="en-US" altLang="ko-KR" sz="1200" dirty="0">
                <a:solidFill>
                  <a:srgbClr val="FF0000"/>
                </a:solidFill>
              </a:rPr>
              <a:t>, </a:t>
            </a:r>
            <a:r>
              <a:rPr lang="ko-KR" altLang="en-US" sz="1200" dirty="0">
                <a:solidFill>
                  <a:srgbClr val="FF0000"/>
                </a:solidFill>
              </a:rPr>
              <a:t>수온 등의 변화와의 관계</a:t>
            </a:r>
            <a:r>
              <a:rPr lang="en-US" altLang="ko-KR" sz="1200" dirty="0">
                <a:solidFill>
                  <a:srgbClr val="FF0000"/>
                </a:solidFill>
              </a:rPr>
              <a:t>. </a:t>
            </a:r>
            <a:r>
              <a:rPr lang="ko-KR" altLang="en-US" sz="1200" dirty="0" err="1">
                <a:solidFill>
                  <a:srgbClr val="FF0000"/>
                </a:solidFill>
              </a:rPr>
              <a:t>승촌보</a:t>
            </a:r>
            <a:r>
              <a:rPr lang="ko-KR" altLang="en-US" sz="1200" dirty="0">
                <a:solidFill>
                  <a:srgbClr val="FF0000"/>
                </a:solidFill>
              </a:rPr>
              <a:t> 분석의 경우와 유사하게 접근 가능해 보임</a:t>
            </a:r>
            <a:r>
              <a:rPr lang="en-US" altLang="ko-KR" sz="1200" dirty="0">
                <a:solidFill>
                  <a:srgbClr val="FF0000"/>
                </a:solidFill>
              </a:rPr>
              <a:t>.</a:t>
            </a:r>
          </a:p>
          <a:p>
            <a:pPr>
              <a:lnSpc>
                <a:spcPct val="100000"/>
              </a:lnSpc>
            </a:pPr>
            <a:r>
              <a:rPr lang="ko-KR" altLang="en-US" sz="1600" dirty="0" err="1"/>
              <a:t>승촌보</a:t>
            </a:r>
            <a:r>
              <a:rPr lang="en-US" altLang="ko-KR" sz="1600" dirty="0"/>
              <a:t>: CHLA</a:t>
            </a:r>
            <a:r>
              <a:rPr lang="ko-KR" altLang="en-US" sz="1600" dirty="0"/>
              <a:t>를</a:t>
            </a:r>
            <a:r>
              <a:rPr lang="en-US" altLang="ko-KR" sz="1600" dirty="0"/>
              <a:t> </a:t>
            </a:r>
            <a:r>
              <a:rPr lang="ko-KR" altLang="en-US" sz="1600" dirty="0"/>
              <a:t>기준으로 </a:t>
            </a:r>
            <a:r>
              <a:rPr lang="ko-KR" altLang="en-US" sz="1600" dirty="0" err="1"/>
              <a:t>방류량에</a:t>
            </a:r>
            <a:r>
              <a:rPr lang="ko-KR" altLang="en-US" sz="1600" dirty="0"/>
              <a:t> 대해 음의 상관관계 가짐</a:t>
            </a:r>
            <a:r>
              <a:rPr lang="en-US" altLang="ko-KR" sz="1600" dirty="0"/>
              <a:t>. </a:t>
            </a:r>
            <a:r>
              <a:rPr lang="ko-KR" altLang="en-US" sz="1600" dirty="0"/>
              <a:t>하지만 수온에 대해서는 매우 작은 양의 상관관계 가짐</a:t>
            </a:r>
            <a:r>
              <a:rPr lang="en-US" altLang="ko-KR" sz="1600" dirty="0"/>
              <a:t>.</a:t>
            </a:r>
          </a:p>
          <a:p>
            <a:pPr lvl="1">
              <a:lnSpc>
                <a:spcPct val="100000"/>
              </a:lnSpc>
            </a:pPr>
            <a:r>
              <a:rPr lang="ko-KR" altLang="en-US" sz="1200" dirty="0"/>
              <a:t>겨울에 수온이 낮음에도 불구하고 높은 </a:t>
            </a:r>
            <a:r>
              <a:rPr lang="en-US" altLang="ko-KR" sz="1200" dirty="0"/>
              <a:t>CHLA </a:t>
            </a:r>
            <a:r>
              <a:rPr lang="ko-KR" altLang="en-US" sz="1200" dirty="0"/>
              <a:t>발생하였음</a:t>
            </a:r>
            <a:r>
              <a:rPr lang="en-US" altLang="ko-KR" sz="1200" dirty="0"/>
              <a:t>.</a:t>
            </a:r>
          </a:p>
          <a:p>
            <a:pPr lvl="1">
              <a:lnSpc>
                <a:spcPct val="100000"/>
              </a:lnSpc>
            </a:pPr>
            <a:r>
              <a:rPr lang="ko-KR" altLang="en-US" sz="1200" dirty="0"/>
              <a:t>이유는 </a:t>
            </a:r>
            <a:r>
              <a:rPr lang="ko-KR" altLang="en-US" sz="1200" dirty="0" err="1"/>
              <a:t>방류량</a:t>
            </a:r>
            <a:r>
              <a:rPr lang="en-US" altLang="ko-KR" sz="1200" dirty="0"/>
              <a:t>(</a:t>
            </a:r>
            <a:r>
              <a:rPr lang="ko-KR" altLang="en-US" sz="1200" dirty="0"/>
              <a:t>유입량</a:t>
            </a:r>
            <a:r>
              <a:rPr lang="en-US" altLang="ko-KR" sz="1200" dirty="0"/>
              <a:t>)</a:t>
            </a:r>
            <a:r>
              <a:rPr lang="ko-KR" altLang="en-US" sz="1200" dirty="0"/>
              <a:t>이 너무 적었기 때문이었음</a:t>
            </a:r>
            <a:r>
              <a:rPr lang="en-US" altLang="ko-KR" sz="1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92103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Flowchart: Document 103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D6F31C7-7D86-B562-4DD8-2AC9AC04B4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/>
            <a:r>
              <a:rPr lang="ko-KR" alt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죽산보</a:t>
            </a:r>
            <a:r>
              <a:rPr lang="en-US" altLang="ko-KR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: CHLA </a:t>
            </a:r>
            <a:r>
              <a:rPr lang="ko-KR" altLang="en-US" sz="3200" dirty="0">
                <a:solidFill>
                  <a:srgbClr val="FFFFFF"/>
                </a:solidFill>
              </a:rPr>
              <a:t>기준</a:t>
            </a:r>
            <a:r>
              <a:rPr lang="ko-KR" alt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상관관계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23F51CB-774F-99CD-A8E0-580BFBE60BE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84672" y="640080"/>
            <a:ext cx="6394058" cy="5578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90632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2FBC10B-A951-5D54-0B62-3B1B099F2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FFFFFF"/>
                </a:solidFill>
              </a:rPr>
              <a:t>1. </a:t>
            </a:r>
            <a:r>
              <a:rPr lang="ko-KR" altLang="en-US" dirty="0">
                <a:solidFill>
                  <a:srgbClr val="FFFFFF"/>
                </a:solidFill>
              </a:rPr>
              <a:t>특성별</a:t>
            </a:r>
            <a:br>
              <a:rPr lang="en-US" altLang="ko-KR" dirty="0">
                <a:solidFill>
                  <a:srgbClr val="FFFFFF"/>
                </a:solidFill>
              </a:rPr>
            </a:br>
            <a:r>
              <a:rPr lang="ko-KR" altLang="en-US" dirty="0">
                <a:solidFill>
                  <a:srgbClr val="FFFFFF"/>
                </a:solidFill>
              </a:rPr>
              <a:t>분포도</a:t>
            </a:r>
          </a:p>
        </p:txBody>
      </p:sp>
      <p:sp>
        <p:nvSpPr>
          <p:cNvPr id="16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48372AD-F55D-7B12-4A5E-1A2BFB126F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ko-KR" altLang="en-US" sz="1400" dirty="0"/>
              <a:t>죽산보와 </a:t>
            </a:r>
            <a:r>
              <a:rPr lang="ko-KR" altLang="en-US" sz="1400" dirty="0" err="1"/>
              <a:t>승촌보의</a:t>
            </a:r>
            <a:r>
              <a:rPr lang="ko-KR" altLang="en-US" sz="1400" dirty="0"/>
              <a:t> 특성별 분포도를 </a:t>
            </a:r>
            <a:r>
              <a:rPr lang="en-US" altLang="ko-KR" sz="1400" dirty="0"/>
              <a:t>boxplot</a:t>
            </a:r>
            <a:r>
              <a:rPr lang="ko-KR" altLang="en-US" sz="1400" dirty="0"/>
              <a:t>으로 확인</a:t>
            </a:r>
            <a:endParaRPr lang="en-US" altLang="ko-KR" sz="1400" dirty="0"/>
          </a:p>
          <a:p>
            <a:pPr>
              <a:lnSpc>
                <a:spcPct val="100000"/>
              </a:lnSpc>
            </a:pPr>
            <a:r>
              <a:rPr lang="ko-KR" altLang="en-US" sz="1400" dirty="0"/>
              <a:t>죽산보에 탁도</a:t>
            </a:r>
            <a:r>
              <a:rPr lang="en-US" altLang="ko-KR" sz="1400" dirty="0"/>
              <a:t>(Turb) </a:t>
            </a:r>
            <a:r>
              <a:rPr lang="ko-KR" altLang="en-US" sz="1400" dirty="0"/>
              <a:t>특성이 추가됨</a:t>
            </a:r>
            <a:r>
              <a:rPr lang="en-US" altLang="ko-KR" sz="1400" dirty="0"/>
              <a:t>. </a:t>
            </a:r>
            <a:r>
              <a:rPr lang="ko-KR" altLang="en-US" sz="1400" dirty="0" err="1"/>
              <a:t>승촌보에는</a:t>
            </a:r>
            <a:r>
              <a:rPr lang="ko-KR" altLang="en-US" sz="1400" dirty="0"/>
              <a:t> 없음</a:t>
            </a:r>
            <a:r>
              <a:rPr lang="en-US" altLang="ko-KR" sz="1400" dirty="0"/>
              <a:t>.</a:t>
            </a:r>
          </a:p>
          <a:p>
            <a:pPr>
              <a:lnSpc>
                <a:spcPct val="100000"/>
              </a:lnSpc>
            </a:pPr>
            <a:r>
              <a:rPr lang="ko-KR" altLang="en-US" sz="1400" dirty="0"/>
              <a:t>다른 특성들의 분포가 두 보에서 비슷함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9859204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Flowchart: Document 2054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D6F31C7-7D86-B562-4DD8-2AC9AC04B4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/>
            <a:r>
              <a:rPr lang="ko-KR" altLang="en-US" sz="3200" dirty="0" err="1">
                <a:solidFill>
                  <a:srgbClr val="FFFFFF"/>
                </a:solidFill>
              </a:rPr>
              <a:t>승촌</a:t>
            </a:r>
            <a:r>
              <a:rPr lang="ko-KR" alt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보</a:t>
            </a:r>
            <a:r>
              <a:rPr lang="en-US" altLang="ko-KR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: CHLA </a:t>
            </a:r>
            <a:r>
              <a:rPr lang="ko-KR" altLang="en-US" sz="3200" dirty="0">
                <a:solidFill>
                  <a:srgbClr val="FFFFFF"/>
                </a:solidFill>
              </a:rPr>
              <a:t>기준</a:t>
            </a:r>
            <a:r>
              <a:rPr lang="ko-KR" alt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상관관계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167F223-5EF0-478E-CCF0-5C78B187553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02889" y="640080"/>
            <a:ext cx="6357625" cy="5578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50833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2FBC10B-A951-5D54-0B62-3B1B099F2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FFFFFF"/>
                </a:solidFill>
              </a:rPr>
              <a:t>4. </a:t>
            </a:r>
            <a:r>
              <a:rPr lang="ko-KR" altLang="en-US" dirty="0">
                <a:solidFill>
                  <a:srgbClr val="FFFFFF"/>
                </a:solidFill>
              </a:rPr>
              <a:t>특성별 </a:t>
            </a:r>
            <a:br>
              <a:rPr lang="en-US" altLang="ko-KR" dirty="0">
                <a:solidFill>
                  <a:srgbClr val="FFFFFF"/>
                </a:solidFill>
              </a:rPr>
            </a:br>
            <a:r>
              <a:rPr lang="ko-KR" altLang="en-US" dirty="0">
                <a:solidFill>
                  <a:srgbClr val="FFFFFF"/>
                </a:solidFill>
              </a:rPr>
              <a:t>죽산보와 </a:t>
            </a:r>
            <a:br>
              <a:rPr lang="en-US" altLang="ko-KR" dirty="0">
                <a:solidFill>
                  <a:srgbClr val="FFFFFF"/>
                </a:solidFill>
              </a:rPr>
            </a:br>
            <a:r>
              <a:rPr lang="ko-KR" altLang="en-US" dirty="0" err="1">
                <a:solidFill>
                  <a:srgbClr val="FFFFFF"/>
                </a:solidFill>
              </a:rPr>
              <a:t>승촌보</a:t>
            </a:r>
            <a:r>
              <a:rPr lang="ko-KR" altLang="en-US" dirty="0">
                <a:solidFill>
                  <a:srgbClr val="FFFFFF"/>
                </a:solidFill>
              </a:rPr>
              <a:t> </a:t>
            </a:r>
            <a:br>
              <a:rPr lang="en-US" altLang="ko-KR" dirty="0">
                <a:solidFill>
                  <a:srgbClr val="FFFFFF"/>
                </a:solidFill>
              </a:rPr>
            </a:br>
            <a:r>
              <a:rPr lang="ko-KR" altLang="en-US" dirty="0">
                <a:solidFill>
                  <a:srgbClr val="FFFFFF"/>
                </a:solidFill>
              </a:rPr>
              <a:t>데이터 비교</a:t>
            </a:r>
          </a:p>
        </p:txBody>
      </p:sp>
      <p:sp>
        <p:nvSpPr>
          <p:cNvPr id="16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48372AD-F55D-7B12-4A5E-1A2BFB126F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ko-KR" altLang="en-US" sz="1600" dirty="0"/>
              <a:t>특성별로 죽산보와 </a:t>
            </a:r>
            <a:r>
              <a:rPr lang="ko-KR" altLang="en-US" sz="1600" dirty="0" err="1"/>
              <a:t>승촌보의</a:t>
            </a:r>
            <a:r>
              <a:rPr lang="ko-KR" altLang="en-US" sz="1600" dirty="0"/>
              <a:t> 변화를 선그래프로 동시에 그려 비교함</a:t>
            </a:r>
            <a:endParaRPr lang="en-US" altLang="ko-KR" sz="1600" dirty="0"/>
          </a:p>
          <a:p>
            <a:pPr>
              <a:lnSpc>
                <a:spcPct val="100000"/>
              </a:lnSpc>
            </a:pPr>
            <a:r>
              <a:rPr lang="ko-KR" altLang="en-US" sz="1600" dirty="0"/>
              <a:t>두 보의 특성별 변화가 매우 비슷함 확인 가능</a:t>
            </a:r>
            <a:r>
              <a:rPr lang="en-US" altLang="ko-KR" sz="1600" dirty="0"/>
              <a:t>.</a:t>
            </a:r>
          </a:p>
          <a:p>
            <a:pPr>
              <a:lnSpc>
                <a:spcPct val="100000"/>
              </a:lnSpc>
            </a:pPr>
            <a:r>
              <a:rPr lang="ko-KR" altLang="en-US" sz="1600" dirty="0">
                <a:solidFill>
                  <a:srgbClr val="FF0000"/>
                </a:solidFill>
              </a:rPr>
              <a:t>각각의 보에서의 </a:t>
            </a:r>
            <a:r>
              <a:rPr lang="ko-KR" altLang="en-US" sz="1600" dirty="0" err="1">
                <a:solidFill>
                  <a:srgbClr val="FF0000"/>
                </a:solidFill>
              </a:rPr>
              <a:t>일평균값을</a:t>
            </a:r>
            <a:r>
              <a:rPr lang="ko-KR" altLang="en-US" sz="1600" dirty="0">
                <a:solidFill>
                  <a:srgbClr val="FF0000"/>
                </a:solidFill>
              </a:rPr>
              <a:t> 비교하면 보다 정확하고 부드러운 선그래프 그려질 수 있을 것으로 보임</a:t>
            </a:r>
            <a:endParaRPr lang="en-US" altLang="ko-KR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57189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9F125A-EB25-44E2-C326-9B12A9153B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919"/>
            <a:ext cx="10515600" cy="80290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/>
            <a:r>
              <a:rPr lang="ko-KR" altLang="en-US" sz="32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죽산보</a:t>
            </a:r>
            <a:r>
              <a:rPr lang="ko-KR" altLang="en-US" sz="3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altLang="ko-KR" sz="3200" dirty="0"/>
              <a:t>vs</a:t>
            </a:r>
            <a:r>
              <a:rPr lang="ko-KR" altLang="en-US" sz="3200" dirty="0"/>
              <a:t> </a:t>
            </a:r>
            <a:r>
              <a:rPr lang="ko-KR" altLang="en-US" sz="3200" dirty="0" err="1"/>
              <a:t>승촌보</a:t>
            </a:r>
            <a:r>
              <a:rPr lang="en-US" altLang="ko-KR" sz="3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: CHLA </a:t>
            </a:r>
            <a:r>
              <a:rPr lang="ko-KR" altLang="en-US" sz="3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변화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04CFE66-56FA-C34A-F44C-3E4186FB15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259" y="819962"/>
            <a:ext cx="4872116" cy="579859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28EB310-5028-964B-2D2E-12C8F1516C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5607" y="819962"/>
            <a:ext cx="4904423" cy="5882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4479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9F125A-EB25-44E2-C326-9B12A9153B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919"/>
            <a:ext cx="10515600" cy="80290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/>
            <a:r>
              <a:rPr lang="ko-KR" altLang="en-US" sz="32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죽산보</a:t>
            </a:r>
            <a:r>
              <a:rPr lang="ko-KR" altLang="en-US" sz="3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altLang="ko-KR" sz="3200" dirty="0"/>
              <a:t>vs</a:t>
            </a:r>
            <a:r>
              <a:rPr lang="ko-KR" altLang="en-US" sz="3200" dirty="0"/>
              <a:t> </a:t>
            </a:r>
            <a:r>
              <a:rPr lang="ko-KR" altLang="en-US" sz="3200" dirty="0" err="1"/>
              <a:t>승촌보</a:t>
            </a:r>
            <a:r>
              <a:rPr lang="en-US" altLang="ko-KR" sz="3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: </a:t>
            </a:r>
            <a:r>
              <a:rPr lang="ko-KR" altLang="en-US" sz="3200" dirty="0"/>
              <a:t>수온</a:t>
            </a:r>
            <a:r>
              <a:rPr lang="en-US" altLang="ko-KR" sz="3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ko-KR" altLang="en-US" sz="3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변화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716D283-3CEF-B2CB-D0FF-03A7DDE150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449" y="849331"/>
            <a:ext cx="4852439" cy="58237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CF8B4FC-4AE8-0B11-7539-840AB53B5D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8213" y="783097"/>
            <a:ext cx="4885587" cy="5889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9951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9F125A-EB25-44E2-C326-9B12A9153B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919"/>
            <a:ext cx="10515600" cy="80290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/>
            <a:r>
              <a:rPr lang="ko-KR" altLang="en-US" sz="32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죽산보</a:t>
            </a:r>
            <a:r>
              <a:rPr lang="ko-KR" altLang="en-US" sz="3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altLang="ko-KR" sz="3200" dirty="0"/>
              <a:t>vs</a:t>
            </a:r>
            <a:r>
              <a:rPr lang="ko-KR" altLang="en-US" sz="3200" dirty="0"/>
              <a:t> </a:t>
            </a:r>
            <a:r>
              <a:rPr lang="ko-KR" altLang="en-US" sz="3200" dirty="0" err="1"/>
              <a:t>승촌보</a:t>
            </a:r>
            <a:r>
              <a:rPr lang="en-US" altLang="ko-KR" sz="3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: </a:t>
            </a:r>
            <a:r>
              <a:rPr lang="en-US" altLang="ko-KR" sz="3200" dirty="0"/>
              <a:t>TP</a:t>
            </a:r>
            <a:r>
              <a:rPr lang="en-US" altLang="ko-KR" sz="3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ko-KR" altLang="en-US" sz="3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변화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59F0813-9219-20AA-C7FB-B382783639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384" y="868699"/>
            <a:ext cx="4865437" cy="580438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F1D5E8F-6E2F-434F-9F07-B418DA5EDC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6502" y="868699"/>
            <a:ext cx="4788615" cy="5804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1995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9F125A-EB25-44E2-C326-9B12A9153B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919"/>
            <a:ext cx="10515600" cy="80290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/>
            <a:r>
              <a:rPr lang="ko-KR" altLang="en-US" sz="32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죽산보</a:t>
            </a:r>
            <a:r>
              <a:rPr lang="ko-KR" altLang="en-US" sz="3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altLang="ko-KR" sz="3200" dirty="0"/>
              <a:t>vs</a:t>
            </a:r>
            <a:r>
              <a:rPr lang="ko-KR" altLang="en-US" sz="3200" dirty="0"/>
              <a:t> </a:t>
            </a:r>
            <a:r>
              <a:rPr lang="ko-KR" altLang="en-US" sz="3200" dirty="0" err="1"/>
              <a:t>승촌보</a:t>
            </a:r>
            <a:r>
              <a:rPr lang="en-US" altLang="ko-KR" sz="3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: </a:t>
            </a:r>
            <a:r>
              <a:rPr lang="ko-KR" altLang="en-US" sz="3200" dirty="0" err="1"/>
              <a:t>방류량</a:t>
            </a:r>
            <a:r>
              <a:rPr lang="en-US" altLang="ko-KR" sz="3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ko-KR" altLang="en-US" sz="3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변화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D000B0B-9CB7-F23B-0B5E-FA53765A33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655" y="893481"/>
            <a:ext cx="4837230" cy="57796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B416DEE-E8B2-8636-E9AE-36A9493746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1795" y="811488"/>
            <a:ext cx="4914550" cy="5819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8015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FBC10B-A951-5D54-0B62-3B1B099F2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/>
              <a:t>죽산보와 </a:t>
            </a:r>
            <a:r>
              <a:rPr lang="ko-KR" altLang="en-US" sz="3200" dirty="0" err="1"/>
              <a:t>승촌보의</a:t>
            </a:r>
            <a:r>
              <a:rPr lang="ko-KR" altLang="en-US" sz="3200" dirty="0"/>
              <a:t> </a:t>
            </a:r>
            <a:r>
              <a:rPr lang="en-US" altLang="ko-KR" sz="3200" dirty="0"/>
              <a:t>CHLA </a:t>
            </a:r>
            <a:r>
              <a:rPr lang="ko-KR" altLang="en-US" sz="3200" dirty="0"/>
              <a:t>분포도 비교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48372AD-F55D-7B12-4A5E-1A2BFB126F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ko-KR" altLang="en-US" sz="1600" dirty="0"/>
              <a:t>죽산보의 </a:t>
            </a:r>
            <a:r>
              <a:rPr lang="ko-KR" altLang="en-US" sz="1600" dirty="0" err="1"/>
              <a:t>승촌보의</a:t>
            </a:r>
            <a:r>
              <a:rPr lang="ko-KR" altLang="en-US" sz="1600" dirty="0"/>
              <a:t> </a:t>
            </a:r>
            <a:r>
              <a:rPr lang="en-US" altLang="ko-KR" sz="1600" dirty="0"/>
              <a:t>CHLA </a:t>
            </a:r>
            <a:r>
              <a:rPr lang="ko-KR" altLang="en-US" sz="1600" dirty="0"/>
              <a:t>분포도를 막대그래프로 표현</a:t>
            </a:r>
            <a:endParaRPr lang="en-US" altLang="ko-KR" sz="1600" dirty="0"/>
          </a:p>
          <a:p>
            <a:pPr>
              <a:lnSpc>
                <a:spcPct val="100000"/>
              </a:lnSpc>
            </a:pPr>
            <a:r>
              <a:rPr lang="ko-KR" altLang="en-US" sz="1600" dirty="0"/>
              <a:t>죽산보와 </a:t>
            </a:r>
            <a:r>
              <a:rPr lang="ko-KR" altLang="en-US" sz="1600" dirty="0" err="1"/>
              <a:t>승촌보의</a:t>
            </a:r>
            <a:r>
              <a:rPr lang="ko-KR" altLang="en-US" sz="1600" dirty="0"/>
              <a:t> </a:t>
            </a:r>
            <a:r>
              <a:rPr lang="en-US" altLang="ko-KR" sz="1600" dirty="0"/>
              <a:t>CHLA </a:t>
            </a:r>
            <a:r>
              <a:rPr lang="ko-KR" altLang="en-US" sz="1600" dirty="0"/>
              <a:t>분포가 거의 유사함</a:t>
            </a:r>
            <a:r>
              <a:rPr lang="en-US" altLang="ko-KR" sz="1600" dirty="0"/>
              <a:t>.</a:t>
            </a:r>
          </a:p>
          <a:p>
            <a:pPr>
              <a:lnSpc>
                <a:spcPct val="100000"/>
              </a:lnSpc>
            </a:pPr>
            <a:r>
              <a:rPr lang="ko-KR" altLang="en-US" sz="1600" dirty="0"/>
              <a:t>하지만 구간별 분포가 다음과 같이 다름</a:t>
            </a:r>
            <a:endParaRPr lang="en-US" altLang="ko-KR" sz="1600" dirty="0"/>
          </a:p>
          <a:p>
            <a:pPr lvl="1">
              <a:lnSpc>
                <a:spcPct val="100000"/>
              </a:lnSpc>
            </a:pPr>
            <a:r>
              <a:rPr lang="ko-KR" altLang="en-US" sz="1200" dirty="0"/>
              <a:t>죽산보에서 높은 수치 </a:t>
            </a:r>
            <a:r>
              <a:rPr lang="en-US" altLang="ko-KR" sz="1200" dirty="0"/>
              <a:t>CHLA </a:t>
            </a:r>
            <a:r>
              <a:rPr lang="ko-KR" altLang="en-US" sz="1200" dirty="0"/>
              <a:t>보다 많이 발생</a:t>
            </a:r>
            <a:endParaRPr lang="en-US" altLang="ko-KR" sz="1200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4712AE9B-CCE0-2348-C9CA-FD84A7F2A5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0015030"/>
              </p:ext>
            </p:extLst>
          </p:nvPr>
        </p:nvGraphicFramePr>
        <p:xfrm>
          <a:off x="1134377" y="3301070"/>
          <a:ext cx="5065087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39520">
                  <a:extLst>
                    <a:ext uri="{9D8B030D-6E8A-4147-A177-3AD203B41FA5}">
                      <a16:colId xmlns:a16="http://schemas.microsoft.com/office/drawing/2014/main" val="4200976021"/>
                    </a:ext>
                  </a:extLst>
                </a:gridCol>
                <a:gridCol w="3225567">
                  <a:extLst>
                    <a:ext uri="{9D8B030D-6E8A-4147-A177-3AD203B41FA5}">
                      <a16:colId xmlns:a16="http://schemas.microsoft.com/office/drawing/2014/main" val="27524068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구간</a:t>
                      </a:r>
                      <a:r>
                        <a:rPr lang="en-US" altLang="ko-KR" sz="1600" dirty="0"/>
                        <a:t>(mg/m3)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빈도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45283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10-40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죽산보에서 보다 많이 발생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99278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40-120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/>
                        <a:t>승촌보에서</a:t>
                      </a:r>
                      <a:r>
                        <a:rPr lang="ko-KR" altLang="en-US" sz="1200" dirty="0"/>
                        <a:t> 보다 많이 발생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98788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130-160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/>
                        <a:t>죽산보에서 보다 많이 발생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70508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160-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죽산보에서 앞도적으로 많이 발생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7199990"/>
                  </a:ext>
                </a:extLst>
              </a:tr>
            </a:tbl>
          </a:graphicData>
        </a:graphic>
      </p:graphicFrame>
      <p:pic>
        <p:nvPicPr>
          <p:cNvPr id="6" name="Picture 4">
            <a:extLst>
              <a:ext uri="{FF2B5EF4-FFF2-40B4-BE49-F238E27FC236}">
                <a16:creationId xmlns:a16="http://schemas.microsoft.com/office/drawing/2014/main" id="{4116181C-80EA-904A-90D0-B21A396517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7391" y="1690688"/>
            <a:ext cx="4665110" cy="3794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87611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2FBC10B-A951-5D54-0B62-3B1B099F2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FFFFFF"/>
                </a:solidFill>
              </a:rPr>
              <a:t>5. </a:t>
            </a:r>
            <a:r>
              <a:rPr lang="ko-KR" altLang="en-US" dirty="0">
                <a:solidFill>
                  <a:srgbClr val="FFFFFF"/>
                </a:solidFill>
              </a:rPr>
              <a:t>특성별 </a:t>
            </a:r>
            <a:br>
              <a:rPr lang="en-US" altLang="ko-KR" dirty="0">
                <a:solidFill>
                  <a:srgbClr val="FFFFFF"/>
                </a:solidFill>
              </a:rPr>
            </a:br>
            <a:r>
              <a:rPr lang="ko-KR" altLang="en-US" dirty="0">
                <a:solidFill>
                  <a:srgbClr val="FFFFFF"/>
                </a:solidFill>
              </a:rPr>
              <a:t>윈도우 활용</a:t>
            </a:r>
          </a:p>
        </p:txBody>
      </p:sp>
      <p:sp>
        <p:nvSpPr>
          <p:cNvPr id="16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48372AD-F55D-7B12-4A5E-1A2BFB126F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ko-KR" altLang="en-US" sz="1600" dirty="0"/>
              <a:t>죽산보와 </a:t>
            </a:r>
            <a:r>
              <a:rPr lang="ko-KR" altLang="en-US" sz="1600" dirty="0" err="1"/>
              <a:t>승촌보의</a:t>
            </a:r>
            <a:r>
              <a:rPr lang="ko-KR" altLang="en-US" sz="1600" dirty="0"/>
              <a:t> 일부 특성에 대해 지난 </a:t>
            </a:r>
            <a:r>
              <a:rPr lang="en-US" altLang="ko-KR" sz="1600" dirty="0"/>
              <a:t>1</a:t>
            </a:r>
            <a:r>
              <a:rPr lang="ko-KR" altLang="en-US" sz="1600" dirty="0"/>
              <a:t>일에서 </a:t>
            </a:r>
            <a:r>
              <a:rPr lang="en-US" altLang="ko-KR" sz="1600" dirty="0"/>
              <a:t>15</a:t>
            </a:r>
            <a:r>
              <a:rPr lang="ko-KR" altLang="en-US" sz="1600" dirty="0"/>
              <a:t>일까지의 특성 평균값을 </a:t>
            </a:r>
            <a:r>
              <a:rPr lang="ko-KR" altLang="en-US" sz="1600" dirty="0" err="1"/>
              <a:t>죽산보</a:t>
            </a:r>
            <a:r>
              <a:rPr lang="ko-KR" altLang="en-US" sz="1600" dirty="0"/>
              <a:t> 데이터에 추가하여 </a:t>
            </a:r>
            <a:r>
              <a:rPr lang="en-US" altLang="ko-KR" sz="1600" dirty="0"/>
              <a:t>CHLA </a:t>
            </a:r>
            <a:r>
              <a:rPr lang="ko-KR" altLang="en-US" sz="1600" dirty="0"/>
              <a:t>수치를 예측하는 모델 훈련</a:t>
            </a:r>
            <a:endParaRPr lang="en-US" altLang="ko-KR" sz="1600" dirty="0"/>
          </a:p>
          <a:p>
            <a:pPr>
              <a:lnSpc>
                <a:spcPct val="100000"/>
              </a:lnSpc>
            </a:pPr>
            <a:r>
              <a:rPr lang="ko-KR" altLang="en-US" sz="1600" dirty="0"/>
              <a:t>죽산보의 데이터만 이용할 경우</a:t>
            </a:r>
            <a:endParaRPr lang="en-US" altLang="ko-KR" sz="1600" dirty="0"/>
          </a:p>
          <a:p>
            <a:pPr lvl="1">
              <a:lnSpc>
                <a:spcPct val="100000"/>
              </a:lnSpc>
            </a:pPr>
            <a:r>
              <a:rPr lang="ko-KR" altLang="en-US" sz="1200" dirty="0"/>
              <a:t>지난 시간 동안의 수온 평균값이 가장 중요한 것으로 판명됨</a:t>
            </a:r>
            <a:r>
              <a:rPr lang="en-US" altLang="ko-KR" sz="1200" dirty="0"/>
              <a:t>.</a:t>
            </a:r>
          </a:p>
          <a:p>
            <a:pPr lvl="1">
              <a:lnSpc>
                <a:spcPct val="100000"/>
              </a:lnSpc>
            </a:pPr>
            <a:r>
              <a:rPr lang="en-US" altLang="ko-KR" sz="1200" dirty="0"/>
              <a:t>1</a:t>
            </a:r>
            <a:r>
              <a:rPr lang="ko-KR" altLang="en-US" sz="1200" dirty="0"/>
              <a:t>일에서 </a:t>
            </a:r>
            <a:r>
              <a:rPr lang="en-US" altLang="ko-KR" sz="1200" dirty="0"/>
              <a:t>15</a:t>
            </a:r>
            <a:r>
              <a:rPr lang="ko-KR" altLang="en-US" sz="1200" dirty="0"/>
              <a:t>일까지의 평균값을 이용했을 경우 지난 일주일 정도의 수온 평균값이 </a:t>
            </a:r>
            <a:r>
              <a:rPr lang="en-US" altLang="ko-KR" sz="1200" dirty="0"/>
              <a:t>CHLA </a:t>
            </a:r>
            <a:r>
              <a:rPr lang="ko-KR" altLang="en-US" sz="1200" dirty="0"/>
              <a:t>예측에 가장 중요한 특성으로 판명됨</a:t>
            </a:r>
            <a:r>
              <a:rPr lang="en-US" altLang="ko-KR" sz="1200" dirty="0"/>
              <a:t>.</a:t>
            </a:r>
          </a:p>
          <a:p>
            <a:pPr>
              <a:lnSpc>
                <a:spcPct val="100000"/>
              </a:lnSpc>
            </a:pPr>
            <a:r>
              <a:rPr lang="ko-KR" altLang="en-US" sz="1600" dirty="0" err="1"/>
              <a:t>승촌보의</a:t>
            </a:r>
            <a:r>
              <a:rPr lang="ko-KR" altLang="en-US" sz="1600" dirty="0"/>
              <a:t> 데이터를 함께 활용할 경우</a:t>
            </a:r>
            <a:endParaRPr lang="en-US" altLang="ko-KR" sz="1600" dirty="0"/>
          </a:p>
          <a:p>
            <a:pPr lvl="1">
              <a:lnSpc>
                <a:spcPct val="100000"/>
              </a:lnSpc>
            </a:pPr>
            <a:r>
              <a:rPr lang="ko-KR" altLang="en-US" sz="1200" dirty="0"/>
              <a:t>지난 하룻동안의 </a:t>
            </a:r>
            <a:r>
              <a:rPr lang="ko-KR" altLang="en-US" sz="1200" dirty="0" err="1"/>
              <a:t>승촌보의</a:t>
            </a:r>
            <a:r>
              <a:rPr lang="ko-KR" altLang="en-US" sz="1200" dirty="0"/>
              <a:t> </a:t>
            </a:r>
            <a:r>
              <a:rPr lang="en-US" altLang="ko-KR" sz="1200" dirty="0"/>
              <a:t>CHLA</a:t>
            </a:r>
            <a:r>
              <a:rPr lang="ko-KR" altLang="en-US" sz="1200" dirty="0"/>
              <a:t> 평균값이 절대적으로 중요하다고 판명됨</a:t>
            </a:r>
            <a:r>
              <a:rPr lang="en-US" altLang="ko-KR" sz="1200" dirty="0"/>
              <a:t>.</a:t>
            </a:r>
          </a:p>
          <a:p>
            <a:pPr lvl="1">
              <a:lnSpc>
                <a:spcPct val="100000"/>
              </a:lnSpc>
            </a:pPr>
            <a:r>
              <a:rPr lang="ko-KR" altLang="en-US" sz="1200" dirty="0"/>
              <a:t>특성 중요도</a:t>
            </a:r>
            <a:r>
              <a:rPr lang="en-US" altLang="ko-KR" sz="1200" dirty="0"/>
              <a:t>: 0.9 </a:t>
            </a:r>
            <a:r>
              <a:rPr lang="ko-KR" altLang="en-US" sz="1200" dirty="0"/>
              <a:t>이상</a:t>
            </a:r>
            <a:endParaRPr lang="en-US" altLang="ko-KR" sz="1200" dirty="0"/>
          </a:p>
          <a:p>
            <a:pPr>
              <a:lnSpc>
                <a:spcPct val="100000"/>
              </a:lnSpc>
            </a:pPr>
            <a:r>
              <a:rPr lang="ko-KR" altLang="en-US" sz="1600" dirty="0"/>
              <a:t>결론</a:t>
            </a:r>
            <a:r>
              <a:rPr lang="en-US" altLang="ko-KR" sz="1600" dirty="0"/>
              <a:t>: </a:t>
            </a:r>
            <a:r>
              <a:rPr lang="ko-KR" altLang="en-US" sz="1600" dirty="0"/>
              <a:t>죽산보의 수질 데이터는 전적으로 </a:t>
            </a:r>
            <a:r>
              <a:rPr lang="ko-KR" altLang="en-US" sz="1600" dirty="0" err="1"/>
              <a:t>승촌보의</a:t>
            </a:r>
            <a:r>
              <a:rPr lang="ko-KR" altLang="en-US" sz="1600" dirty="0"/>
              <a:t> 영향을 그대로 받음</a:t>
            </a:r>
            <a:r>
              <a:rPr lang="en-US" altLang="ko-KR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278048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428AC11-BFDF-42EF-80FF-717BBF9090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08628" y="1408629"/>
            <a:ext cx="6858000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CC56AF6-38E4-490B-8E2B-1A1037B4ED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832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339A6F5-AD6A-4D80-8AD9-6290D13AC4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513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61000"/>
                </a:srgbClr>
              </a:gs>
              <a:gs pos="95000">
                <a:schemeClr val="accent5">
                  <a:alpha val="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00A5E836-5DE4-9CA9-4B23-D48BEF781F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2" y="2945176"/>
            <a:ext cx="2878688" cy="2757975"/>
          </a:xfrm>
        </p:spPr>
        <p:txBody>
          <a:bodyPr vert="horz" lIns="91440" tIns="45720" rIns="91440" bIns="45720" rtlCol="0" anchor="t">
            <a:normAutofit/>
          </a:bodyPr>
          <a:lstStyle/>
          <a:p>
            <a:pPr latinLnBrk="0">
              <a:lnSpc>
                <a:spcPct val="100000"/>
              </a:lnSpc>
            </a:pPr>
            <a:r>
              <a:rPr lang="ko-KR" altLang="en-US" sz="1900" dirty="0">
                <a:solidFill>
                  <a:srgbClr val="FFFFFF"/>
                </a:solidFill>
              </a:rPr>
              <a:t>죽산보의 </a:t>
            </a:r>
            <a:r>
              <a:rPr lang="en-US" altLang="ko-KR" sz="1900" dirty="0">
                <a:solidFill>
                  <a:srgbClr val="FFFFFF"/>
                </a:solidFill>
              </a:rPr>
              <a:t>CHLA </a:t>
            </a:r>
            <a:r>
              <a:rPr lang="ko-KR" altLang="en-US" sz="1900" dirty="0">
                <a:solidFill>
                  <a:srgbClr val="FFFFFF"/>
                </a:solidFill>
              </a:rPr>
              <a:t>예측 모델 훈련 결과</a:t>
            </a:r>
            <a:r>
              <a:rPr lang="en-US" altLang="ko-KR" sz="1900" dirty="0">
                <a:solidFill>
                  <a:srgbClr val="FFFFFF"/>
                </a:solidFill>
              </a:rPr>
              <a:t>: </a:t>
            </a:r>
            <a:br>
              <a:rPr lang="en-US" altLang="ko-KR" sz="1900" dirty="0">
                <a:solidFill>
                  <a:srgbClr val="FFFFFF"/>
                </a:solidFill>
              </a:rPr>
            </a:br>
            <a:br>
              <a:rPr lang="en-US" altLang="ko-KR" sz="1900" dirty="0">
                <a:solidFill>
                  <a:srgbClr val="FFFFFF"/>
                </a:solidFill>
              </a:rPr>
            </a:br>
            <a:r>
              <a:rPr lang="en-US" altLang="ko-KR" sz="1200" dirty="0">
                <a:solidFill>
                  <a:srgbClr val="FFFFFF"/>
                </a:solidFill>
              </a:rPr>
              <a:t>- </a:t>
            </a:r>
            <a:r>
              <a:rPr lang="ko-KR" altLang="en-US" sz="1200" dirty="0">
                <a:solidFill>
                  <a:srgbClr val="FFFFFF"/>
                </a:solidFill>
              </a:rPr>
              <a:t>죽산보의 </a:t>
            </a:r>
            <a:r>
              <a:rPr lang="en-US" altLang="ko-KR" sz="1200" dirty="0">
                <a:solidFill>
                  <a:srgbClr val="FFFFFF"/>
                </a:solidFill>
              </a:rPr>
              <a:t>CHLA </a:t>
            </a:r>
            <a:r>
              <a:rPr lang="ko-KR" altLang="en-US" sz="1200" dirty="0">
                <a:solidFill>
                  <a:srgbClr val="FFFFFF"/>
                </a:solidFill>
              </a:rPr>
              <a:t>예측 특성 중요도</a:t>
            </a:r>
            <a:br>
              <a:rPr lang="en-US" altLang="ko-KR" sz="1200" dirty="0">
                <a:solidFill>
                  <a:srgbClr val="FFFFFF"/>
                </a:solidFill>
              </a:rPr>
            </a:br>
            <a:r>
              <a:rPr lang="en-US" altLang="ko-KR" sz="1200" dirty="0">
                <a:solidFill>
                  <a:srgbClr val="FFFFFF"/>
                </a:solidFill>
              </a:rPr>
              <a:t>- </a:t>
            </a:r>
            <a:r>
              <a:rPr lang="ko-KR" altLang="en-US" sz="1200" dirty="0">
                <a:solidFill>
                  <a:srgbClr val="FFFFFF"/>
                </a:solidFill>
              </a:rPr>
              <a:t>죽산보의 수온과 </a:t>
            </a:r>
            <a:r>
              <a:rPr lang="ko-KR" altLang="en-US" sz="1200" dirty="0" err="1">
                <a:solidFill>
                  <a:srgbClr val="FFFFFF"/>
                </a:solidFill>
              </a:rPr>
              <a:t>방류량에</a:t>
            </a:r>
            <a:r>
              <a:rPr lang="en-US" altLang="ko-KR" sz="1200" dirty="0">
                <a:solidFill>
                  <a:srgbClr val="FFFFFF"/>
                </a:solidFill>
              </a:rPr>
              <a:t> </a:t>
            </a:r>
            <a:r>
              <a:rPr lang="ko-KR" altLang="en-US" sz="1200" dirty="0">
                <a:solidFill>
                  <a:srgbClr val="FFFFFF"/>
                </a:solidFill>
              </a:rPr>
              <a:t>대해 지난 </a:t>
            </a:r>
            <a:r>
              <a:rPr lang="en-US" altLang="ko-KR" sz="1200" dirty="0">
                <a:solidFill>
                  <a:srgbClr val="FFFFFF"/>
                </a:solidFill>
              </a:rPr>
              <a:t>1</a:t>
            </a:r>
            <a:r>
              <a:rPr lang="ko-KR" altLang="en-US" sz="1200" dirty="0">
                <a:solidFill>
                  <a:srgbClr val="FFFFFF"/>
                </a:solidFill>
              </a:rPr>
              <a:t>일부터 </a:t>
            </a:r>
            <a:r>
              <a:rPr lang="en-US" altLang="ko-KR" sz="1200" dirty="0">
                <a:solidFill>
                  <a:srgbClr val="FFFFFF"/>
                </a:solidFill>
              </a:rPr>
              <a:t>14</a:t>
            </a:r>
            <a:r>
              <a:rPr lang="ko-KR" altLang="en-US" sz="1200" dirty="0">
                <a:solidFill>
                  <a:srgbClr val="FFFFFF"/>
                </a:solidFill>
              </a:rPr>
              <a:t>일 동안의 평균값 특성 추가</a:t>
            </a:r>
            <a:br>
              <a:rPr lang="en-US" altLang="ko-KR" sz="1200" dirty="0">
                <a:solidFill>
                  <a:srgbClr val="FFFFFF"/>
                </a:solidFill>
              </a:rPr>
            </a:br>
            <a:r>
              <a:rPr lang="en-US" altLang="ko-KR" sz="1200" dirty="0">
                <a:solidFill>
                  <a:srgbClr val="FFFFFF"/>
                </a:solidFill>
              </a:rPr>
              <a:t>- 10</a:t>
            </a:r>
            <a:r>
              <a:rPr lang="ko-KR" altLang="en-US" sz="1200" dirty="0">
                <a:solidFill>
                  <a:srgbClr val="FFFFFF"/>
                </a:solidFill>
              </a:rPr>
              <a:t>일까지의 특성 중요도 변화 히스토그램</a:t>
            </a:r>
            <a:br>
              <a:rPr lang="en-US" altLang="ko-KR" sz="1200" dirty="0">
                <a:solidFill>
                  <a:srgbClr val="FFFFFF"/>
                </a:solidFill>
              </a:rPr>
            </a:br>
            <a:r>
              <a:rPr lang="en-US" altLang="ko-KR" sz="1200" dirty="0">
                <a:solidFill>
                  <a:srgbClr val="FFFFFF"/>
                </a:solidFill>
              </a:rPr>
              <a:t>- </a:t>
            </a:r>
            <a:r>
              <a:rPr lang="ko-KR" altLang="en-US" sz="1200" dirty="0">
                <a:solidFill>
                  <a:srgbClr val="FFFFFF"/>
                </a:solidFill>
              </a:rPr>
              <a:t>지난 </a:t>
            </a:r>
            <a:r>
              <a:rPr lang="en-US" altLang="ko-KR" sz="1200" dirty="0">
                <a:solidFill>
                  <a:srgbClr val="FFFFFF"/>
                </a:solidFill>
              </a:rPr>
              <a:t>8</a:t>
            </a:r>
            <a:r>
              <a:rPr lang="ko-KR" altLang="en-US" sz="1200" dirty="0">
                <a:solidFill>
                  <a:srgbClr val="FFFFFF"/>
                </a:solidFill>
              </a:rPr>
              <a:t>일 동안의 수온 평균값이 가장 중요</a:t>
            </a:r>
            <a:endParaRPr lang="en-US" altLang="ko-KR" sz="1900" dirty="0">
              <a:solidFill>
                <a:srgbClr val="FFFFFF"/>
              </a:solidFill>
            </a:endParaRP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8CCC05A3-588C-404B-2E0D-1DD6EC7093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r="2" b="856"/>
          <a:stretch/>
        </p:blipFill>
        <p:spPr>
          <a:xfrm>
            <a:off x="5969552" y="134430"/>
            <a:ext cx="3871235" cy="658913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8E90123-0C3E-5FFD-F310-232D3B939387}"/>
              </a:ext>
            </a:extLst>
          </p:cNvPr>
          <p:cNvSpPr txBox="1"/>
          <p:nvPr/>
        </p:nvSpPr>
        <p:spPr>
          <a:xfrm>
            <a:off x="9454902" y="1199526"/>
            <a:ext cx="5581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0.2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27102127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428AC11-BFDF-42EF-80FF-717BBF9090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08628" y="1408629"/>
            <a:ext cx="6858000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CC56AF6-38E4-490B-8E2B-1A1037B4ED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832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339A6F5-AD6A-4D80-8AD9-6290D13AC4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513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61000"/>
                </a:srgbClr>
              </a:gs>
              <a:gs pos="95000">
                <a:schemeClr val="accent5">
                  <a:alpha val="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00A5E836-5DE4-9CA9-4B23-D48BEF781F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2" y="2945176"/>
            <a:ext cx="2878688" cy="2757975"/>
          </a:xfrm>
        </p:spPr>
        <p:txBody>
          <a:bodyPr vert="horz" lIns="91440" tIns="45720" rIns="91440" bIns="45720" rtlCol="0" anchor="t">
            <a:normAutofit/>
          </a:bodyPr>
          <a:lstStyle/>
          <a:p>
            <a:pPr latinLnBrk="0">
              <a:lnSpc>
                <a:spcPct val="100000"/>
              </a:lnSpc>
            </a:pPr>
            <a:r>
              <a:rPr lang="ko-KR" altLang="en-US" sz="1900" dirty="0">
                <a:solidFill>
                  <a:srgbClr val="FFFFFF"/>
                </a:solidFill>
              </a:rPr>
              <a:t>죽산보의 </a:t>
            </a:r>
            <a:r>
              <a:rPr lang="en-US" altLang="ko-KR" sz="1900" dirty="0">
                <a:solidFill>
                  <a:srgbClr val="FFFFFF"/>
                </a:solidFill>
              </a:rPr>
              <a:t>CHLA </a:t>
            </a:r>
            <a:r>
              <a:rPr lang="ko-KR" altLang="en-US" sz="1900" dirty="0">
                <a:solidFill>
                  <a:srgbClr val="FFFFFF"/>
                </a:solidFill>
              </a:rPr>
              <a:t>예측 모델 훈련 결과</a:t>
            </a:r>
            <a:r>
              <a:rPr lang="en-US" altLang="ko-KR" sz="1900" dirty="0">
                <a:solidFill>
                  <a:srgbClr val="FFFFFF"/>
                </a:solidFill>
              </a:rPr>
              <a:t>: </a:t>
            </a:r>
            <a:br>
              <a:rPr lang="en-US" altLang="ko-KR" sz="1900" dirty="0">
                <a:solidFill>
                  <a:srgbClr val="FFFFFF"/>
                </a:solidFill>
              </a:rPr>
            </a:br>
            <a:br>
              <a:rPr lang="en-US" altLang="ko-KR" sz="1900" dirty="0">
                <a:solidFill>
                  <a:srgbClr val="FFFFFF"/>
                </a:solidFill>
              </a:rPr>
            </a:br>
            <a:r>
              <a:rPr lang="en-US" altLang="ko-KR" sz="1200" dirty="0">
                <a:solidFill>
                  <a:srgbClr val="FFFFFF"/>
                </a:solidFill>
              </a:rPr>
              <a:t>- </a:t>
            </a:r>
            <a:r>
              <a:rPr lang="ko-KR" altLang="en-US" sz="1200" dirty="0">
                <a:solidFill>
                  <a:srgbClr val="FFFFFF"/>
                </a:solidFill>
              </a:rPr>
              <a:t>죽산보의 </a:t>
            </a:r>
            <a:r>
              <a:rPr lang="en-US" altLang="ko-KR" sz="1200" dirty="0">
                <a:solidFill>
                  <a:srgbClr val="FFFFFF"/>
                </a:solidFill>
              </a:rPr>
              <a:t>CHLA </a:t>
            </a:r>
            <a:r>
              <a:rPr lang="ko-KR" altLang="en-US" sz="1200" dirty="0">
                <a:solidFill>
                  <a:srgbClr val="FFFFFF"/>
                </a:solidFill>
              </a:rPr>
              <a:t>예측 특성 중요도</a:t>
            </a:r>
            <a:br>
              <a:rPr lang="en-US" altLang="ko-KR" sz="1200" dirty="0">
                <a:solidFill>
                  <a:srgbClr val="FFFFFF"/>
                </a:solidFill>
              </a:rPr>
            </a:br>
            <a:r>
              <a:rPr lang="en-US" altLang="ko-KR" sz="1200" dirty="0">
                <a:solidFill>
                  <a:srgbClr val="FFFFFF"/>
                </a:solidFill>
              </a:rPr>
              <a:t>- </a:t>
            </a:r>
            <a:r>
              <a:rPr lang="ko-KR" altLang="en-US" sz="1200" dirty="0">
                <a:solidFill>
                  <a:srgbClr val="FFFFFF"/>
                </a:solidFill>
              </a:rPr>
              <a:t>죽산보의 모든 특성에 대해 윈도우 적용</a:t>
            </a:r>
            <a:endParaRPr lang="en-US" altLang="ko-KR" sz="1900" dirty="0">
              <a:solidFill>
                <a:srgbClr val="FFFFFF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C7DA370-8611-462B-5ECE-319642AD7C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7286" y="294008"/>
            <a:ext cx="3793890" cy="626998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7714672-92A0-7888-8DBC-EA1EA7384618}"/>
              </a:ext>
            </a:extLst>
          </p:cNvPr>
          <p:cNvSpPr txBox="1"/>
          <p:nvPr/>
        </p:nvSpPr>
        <p:spPr>
          <a:xfrm>
            <a:off x="9519499" y="1342603"/>
            <a:ext cx="6885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0.25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40577819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Flowchart: Document 1048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C9F125A-EB25-44E2-C326-9B12A9153B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/>
            <a:r>
              <a:rPr lang="ko-KR" altLang="en-US" sz="32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죽산보</a:t>
            </a:r>
            <a:r>
              <a:rPr lang="en-US" altLang="ko-KR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: </a:t>
            </a:r>
            <a:r>
              <a:rPr lang="ko-KR" alt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특성별 분포도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808A1EC-0F1A-6134-B621-732A737DA6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5804" y="640080"/>
            <a:ext cx="6951795" cy="5578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3910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428AC11-BFDF-42EF-80FF-717BBF9090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08628" y="1408629"/>
            <a:ext cx="6858000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CC56AF6-38E4-490B-8E2B-1A1037B4ED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832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339A6F5-AD6A-4D80-8AD9-6290D13AC4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513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61000"/>
                </a:srgbClr>
              </a:gs>
              <a:gs pos="95000">
                <a:schemeClr val="accent5">
                  <a:alpha val="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EF3F302-7DEF-2A83-48D9-A248B0D138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2" y="2693504"/>
            <a:ext cx="2878688" cy="3958959"/>
          </a:xfrm>
        </p:spPr>
        <p:txBody>
          <a:bodyPr vert="horz" lIns="91440" tIns="45720" rIns="91440" bIns="45720" rtlCol="0" anchor="t">
            <a:normAutofit/>
          </a:bodyPr>
          <a:lstStyle/>
          <a:p>
            <a:pPr latinLnBrk="0">
              <a:lnSpc>
                <a:spcPct val="100000"/>
              </a:lnSpc>
            </a:pPr>
            <a:r>
              <a:rPr lang="ko-KR" altLang="en-US" sz="1900" dirty="0">
                <a:solidFill>
                  <a:srgbClr val="FFFFFF"/>
                </a:solidFill>
              </a:rPr>
              <a:t>죽산보의 </a:t>
            </a:r>
            <a:r>
              <a:rPr lang="en-US" altLang="ko-KR" sz="1900" dirty="0">
                <a:solidFill>
                  <a:srgbClr val="FFFFFF"/>
                </a:solidFill>
              </a:rPr>
              <a:t>CHLA </a:t>
            </a:r>
            <a:r>
              <a:rPr lang="ko-KR" altLang="en-US" sz="1900" dirty="0">
                <a:solidFill>
                  <a:srgbClr val="FFFFFF"/>
                </a:solidFill>
              </a:rPr>
              <a:t>예측 모델 훈련 결과 </a:t>
            </a:r>
            <a:r>
              <a:rPr lang="en-US" altLang="ko-KR" sz="1900" dirty="0">
                <a:solidFill>
                  <a:srgbClr val="FFFFFF"/>
                </a:solidFill>
              </a:rPr>
              <a:t>(</a:t>
            </a:r>
            <a:r>
              <a:rPr lang="ko-KR" altLang="en-US" sz="1900" dirty="0" err="1">
                <a:solidFill>
                  <a:srgbClr val="FFFFFF"/>
                </a:solidFill>
              </a:rPr>
              <a:t>승촌보</a:t>
            </a:r>
            <a:r>
              <a:rPr lang="ko-KR" altLang="en-US" sz="1900" dirty="0">
                <a:solidFill>
                  <a:srgbClr val="FFFFFF"/>
                </a:solidFill>
              </a:rPr>
              <a:t> 데이터 활용</a:t>
            </a:r>
            <a:r>
              <a:rPr lang="en-US" altLang="ko-KR" sz="1900" dirty="0">
                <a:solidFill>
                  <a:srgbClr val="FFFFFF"/>
                </a:solidFill>
              </a:rPr>
              <a:t>): </a:t>
            </a:r>
            <a:br>
              <a:rPr lang="en-US" altLang="ko-KR" sz="1900" dirty="0">
                <a:solidFill>
                  <a:srgbClr val="FFFFFF"/>
                </a:solidFill>
              </a:rPr>
            </a:br>
            <a:br>
              <a:rPr lang="en-US" altLang="ko-KR" sz="1900" dirty="0">
                <a:solidFill>
                  <a:srgbClr val="FFFFFF"/>
                </a:solidFill>
              </a:rPr>
            </a:br>
            <a:r>
              <a:rPr lang="en-US" altLang="ko-KR" sz="1300" dirty="0">
                <a:solidFill>
                  <a:srgbClr val="FFFFFF"/>
                </a:solidFill>
              </a:rPr>
              <a:t>- </a:t>
            </a:r>
            <a:r>
              <a:rPr lang="ko-KR" altLang="en-US" sz="1200" dirty="0">
                <a:solidFill>
                  <a:srgbClr val="FFFFFF"/>
                </a:solidFill>
              </a:rPr>
              <a:t>죽산보의 </a:t>
            </a:r>
            <a:r>
              <a:rPr lang="en-US" altLang="ko-KR" sz="1200" dirty="0">
                <a:solidFill>
                  <a:srgbClr val="FFFFFF"/>
                </a:solidFill>
              </a:rPr>
              <a:t>CHLA </a:t>
            </a:r>
            <a:r>
              <a:rPr lang="ko-KR" altLang="en-US" sz="1200" dirty="0">
                <a:solidFill>
                  <a:srgbClr val="FFFFFF"/>
                </a:solidFill>
              </a:rPr>
              <a:t>예측 특성 중요도</a:t>
            </a:r>
            <a:br>
              <a:rPr lang="en-US" altLang="ko-KR" sz="1200" dirty="0">
                <a:solidFill>
                  <a:srgbClr val="FFFFFF"/>
                </a:solidFill>
              </a:rPr>
            </a:br>
            <a:r>
              <a:rPr lang="en-US" altLang="ko-KR" sz="1200" dirty="0">
                <a:solidFill>
                  <a:srgbClr val="FFFFFF"/>
                </a:solidFill>
              </a:rPr>
              <a:t>- </a:t>
            </a:r>
            <a:r>
              <a:rPr lang="ko-KR" altLang="en-US" sz="1200" dirty="0">
                <a:solidFill>
                  <a:srgbClr val="FFFFFF"/>
                </a:solidFill>
              </a:rPr>
              <a:t>죽산보의 수온과 </a:t>
            </a:r>
            <a:r>
              <a:rPr lang="ko-KR" altLang="en-US" sz="1200" dirty="0" err="1">
                <a:solidFill>
                  <a:srgbClr val="FFFFFF"/>
                </a:solidFill>
              </a:rPr>
              <a:t>방류량에</a:t>
            </a:r>
            <a:r>
              <a:rPr lang="en-US" altLang="ko-KR" sz="1200" dirty="0">
                <a:solidFill>
                  <a:srgbClr val="FFFFFF"/>
                </a:solidFill>
              </a:rPr>
              <a:t> </a:t>
            </a:r>
            <a:r>
              <a:rPr lang="ko-KR" altLang="en-US" sz="1200" dirty="0">
                <a:solidFill>
                  <a:srgbClr val="FFFFFF"/>
                </a:solidFill>
              </a:rPr>
              <a:t>대해 지난 </a:t>
            </a:r>
            <a:r>
              <a:rPr lang="en-US" altLang="ko-KR" sz="1200" dirty="0">
                <a:solidFill>
                  <a:srgbClr val="FFFFFF"/>
                </a:solidFill>
              </a:rPr>
              <a:t>1</a:t>
            </a:r>
            <a:r>
              <a:rPr lang="ko-KR" altLang="en-US" sz="1200" dirty="0">
                <a:solidFill>
                  <a:srgbClr val="FFFFFF"/>
                </a:solidFill>
              </a:rPr>
              <a:t>일부터 </a:t>
            </a:r>
            <a:r>
              <a:rPr lang="en-US" altLang="ko-KR" sz="1200" dirty="0">
                <a:solidFill>
                  <a:srgbClr val="FFFFFF"/>
                </a:solidFill>
              </a:rPr>
              <a:t>14</a:t>
            </a:r>
            <a:r>
              <a:rPr lang="ko-KR" altLang="en-US" sz="1200" dirty="0">
                <a:solidFill>
                  <a:srgbClr val="FFFFFF"/>
                </a:solidFill>
              </a:rPr>
              <a:t>일 동안의 평균값 특성 추가</a:t>
            </a:r>
            <a:br>
              <a:rPr lang="en-US" altLang="ko-KR" sz="1200" dirty="0">
                <a:solidFill>
                  <a:srgbClr val="FFFFFF"/>
                </a:solidFill>
              </a:rPr>
            </a:br>
            <a:r>
              <a:rPr lang="en-US" altLang="ko-KR" sz="1200" dirty="0">
                <a:solidFill>
                  <a:srgbClr val="FFFFFF"/>
                </a:solidFill>
              </a:rPr>
              <a:t>- </a:t>
            </a:r>
            <a:r>
              <a:rPr lang="ko-KR" altLang="en-US" sz="1200" dirty="0" err="1">
                <a:solidFill>
                  <a:srgbClr val="FFFFFF"/>
                </a:solidFill>
              </a:rPr>
              <a:t>승촌보의</a:t>
            </a:r>
            <a:r>
              <a:rPr lang="ko-KR" altLang="en-US" sz="1200" dirty="0">
                <a:solidFill>
                  <a:srgbClr val="FFFFFF"/>
                </a:solidFill>
              </a:rPr>
              <a:t> </a:t>
            </a:r>
            <a:r>
              <a:rPr lang="en-US" altLang="ko-KR" sz="1200" dirty="0">
                <a:solidFill>
                  <a:srgbClr val="FFFFFF"/>
                </a:solidFill>
              </a:rPr>
              <a:t>CHLA, </a:t>
            </a:r>
            <a:r>
              <a:rPr lang="ko-KR" altLang="en-US" sz="1200" dirty="0">
                <a:solidFill>
                  <a:srgbClr val="FFFFFF"/>
                </a:solidFill>
              </a:rPr>
              <a:t>수온</a:t>
            </a:r>
            <a:r>
              <a:rPr lang="en-US" altLang="ko-KR" sz="1200" dirty="0">
                <a:solidFill>
                  <a:srgbClr val="FFFFFF"/>
                </a:solidFill>
              </a:rPr>
              <a:t>, </a:t>
            </a:r>
            <a:r>
              <a:rPr lang="ko-KR" altLang="en-US" sz="1200" dirty="0" err="1">
                <a:solidFill>
                  <a:srgbClr val="FFFFFF"/>
                </a:solidFill>
              </a:rPr>
              <a:t>방류량</a:t>
            </a:r>
            <a:r>
              <a:rPr lang="ko-KR" altLang="en-US" sz="1200" dirty="0">
                <a:solidFill>
                  <a:srgbClr val="FFFFFF"/>
                </a:solidFill>
              </a:rPr>
              <a:t> 특성의 지난 </a:t>
            </a:r>
            <a:r>
              <a:rPr lang="en-US" altLang="ko-KR" sz="1200" dirty="0">
                <a:solidFill>
                  <a:srgbClr val="FFFFFF"/>
                </a:solidFill>
              </a:rPr>
              <a:t>1</a:t>
            </a:r>
            <a:r>
              <a:rPr lang="ko-KR" altLang="en-US" sz="1200" dirty="0">
                <a:solidFill>
                  <a:srgbClr val="FFFFFF"/>
                </a:solidFill>
              </a:rPr>
              <a:t>일부터 </a:t>
            </a:r>
            <a:r>
              <a:rPr lang="en-US" altLang="ko-KR" sz="1200" dirty="0">
                <a:solidFill>
                  <a:srgbClr val="FFFFFF"/>
                </a:solidFill>
              </a:rPr>
              <a:t>14</a:t>
            </a:r>
            <a:r>
              <a:rPr lang="ko-KR" altLang="en-US" sz="1200" dirty="0">
                <a:solidFill>
                  <a:srgbClr val="FFFFFF"/>
                </a:solidFill>
              </a:rPr>
              <a:t>일 동안의 평균값 특성 추가</a:t>
            </a:r>
            <a:br>
              <a:rPr lang="en-US" altLang="ko-KR" sz="1200" dirty="0">
                <a:solidFill>
                  <a:srgbClr val="FFFFFF"/>
                </a:solidFill>
              </a:rPr>
            </a:br>
            <a:r>
              <a:rPr lang="en-US" altLang="ko-KR" sz="1200" dirty="0">
                <a:solidFill>
                  <a:srgbClr val="FFFFFF"/>
                </a:solidFill>
              </a:rPr>
              <a:t>- 10</a:t>
            </a:r>
            <a:r>
              <a:rPr lang="ko-KR" altLang="en-US" sz="1200" dirty="0">
                <a:solidFill>
                  <a:srgbClr val="FFFFFF"/>
                </a:solidFill>
              </a:rPr>
              <a:t>일 동안의 특성 중요도 변화 </a:t>
            </a:r>
            <a:r>
              <a:rPr lang="ko-KR" altLang="en-US" sz="1200" dirty="0" err="1">
                <a:solidFill>
                  <a:srgbClr val="FFFFFF"/>
                </a:solidFill>
              </a:rPr>
              <a:t>히스트로그램</a:t>
            </a:r>
            <a:br>
              <a:rPr lang="en-US" altLang="ko-KR" sz="1200" dirty="0">
                <a:solidFill>
                  <a:srgbClr val="FFFFFF"/>
                </a:solidFill>
              </a:rPr>
            </a:br>
            <a:r>
              <a:rPr lang="en-US" altLang="ko-KR" sz="1200" dirty="0">
                <a:solidFill>
                  <a:srgbClr val="FFFFFF"/>
                </a:solidFill>
              </a:rPr>
              <a:t>- </a:t>
            </a:r>
            <a:r>
              <a:rPr lang="ko-KR" altLang="en-US" sz="1200" dirty="0">
                <a:solidFill>
                  <a:srgbClr val="FFFFFF"/>
                </a:solidFill>
              </a:rPr>
              <a:t>지난 하룻동안의 </a:t>
            </a:r>
            <a:r>
              <a:rPr lang="ko-KR" altLang="en-US" sz="1200" dirty="0" err="1">
                <a:solidFill>
                  <a:srgbClr val="FFFFFF"/>
                </a:solidFill>
              </a:rPr>
              <a:t>승촌보</a:t>
            </a:r>
            <a:r>
              <a:rPr lang="ko-KR" altLang="en-US" sz="1200" dirty="0">
                <a:solidFill>
                  <a:srgbClr val="FFFFFF"/>
                </a:solidFill>
              </a:rPr>
              <a:t> </a:t>
            </a:r>
            <a:r>
              <a:rPr lang="en-US" altLang="ko-KR" sz="1200" dirty="0">
                <a:solidFill>
                  <a:srgbClr val="FFFFFF"/>
                </a:solidFill>
              </a:rPr>
              <a:t>CHLA </a:t>
            </a:r>
            <a:r>
              <a:rPr lang="ko-KR" altLang="en-US" sz="1200" dirty="0">
                <a:solidFill>
                  <a:srgbClr val="FFFFFF"/>
                </a:solidFill>
              </a:rPr>
              <a:t>평균값이 가장 중요</a:t>
            </a:r>
            <a:endParaRPr lang="en-US" altLang="ko-KR" sz="1900" dirty="0">
              <a:solidFill>
                <a:srgbClr val="FFFFFF"/>
              </a:solidFill>
            </a:endParaRPr>
          </a:p>
        </p:txBody>
      </p:sp>
      <p:pic>
        <p:nvPicPr>
          <p:cNvPr id="5" name="그림 4" descr="텍스트, 스크린샷, 평행, 번호이(가) 표시된 사진&#10;&#10;자동 생성된 설명">
            <a:extLst>
              <a:ext uri="{FF2B5EF4-FFF2-40B4-BE49-F238E27FC236}">
                <a16:creationId xmlns:a16="http://schemas.microsoft.com/office/drawing/2014/main" id="{E1D52526-4161-5A60-B963-C119745E9F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1455" y="324351"/>
            <a:ext cx="3725578" cy="620929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CC6CE84-5D80-7831-D4FF-B88AC77559B1}"/>
              </a:ext>
            </a:extLst>
          </p:cNvPr>
          <p:cNvSpPr txBox="1"/>
          <p:nvPr/>
        </p:nvSpPr>
        <p:spPr>
          <a:xfrm>
            <a:off x="7379208" y="1152144"/>
            <a:ext cx="8050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0.8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8999775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428AC11-BFDF-42EF-80FF-717BBF9090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08628" y="1408629"/>
            <a:ext cx="6858000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CC56AF6-38E4-490B-8E2B-1A1037B4ED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832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339A6F5-AD6A-4D80-8AD9-6290D13AC4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513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61000"/>
                </a:srgbClr>
              </a:gs>
              <a:gs pos="95000">
                <a:schemeClr val="accent5">
                  <a:alpha val="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EF3F302-7DEF-2A83-48D9-A248B0D138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2" y="2693504"/>
            <a:ext cx="2878688" cy="3958959"/>
          </a:xfrm>
        </p:spPr>
        <p:txBody>
          <a:bodyPr vert="horz" lIns="91440" tIns="45720" rIns="91440" bIns="45720" rtlCol="0" anchor="t">
            <a:normAutofit/>
          </a:bodyPr>
          <a:lstStyle/>
          <a:p>
            <a:pPr latinLnBrk="0">
              <a:lnSpc>
                <a:spcPct val="100000"/>
              </a:lnSpc>
            </a:pPr>
            <a:r>
              <a:rPr lang="ko-KR" altLang="en-US" sz="1900" dirty="0">
                <a:solidFill>
                  <a:srgbClr val="FFFFFF"/>
                </a:solidFill>
              </a:rPr>
              <a:t>죽산보의 </a:t>
            </a:r>
            <a:r>
              <a:rPr lang="en-US" altLang="ko-KR" sz="1900" dirty="0">
                <a:solidFill>
                  <a:srgbClr val="FFFFFF"/>
                </a:solidFill>
              </a:rPr>
              <a:t>CHLA </a:t>
            </a:r>
            <a:r>
              <a:rPr lang="ko-KR" altLang="en-US" sz="1900" dirty="0">
                <a:solidFill>
                  <a:srgbClr val="FFFFFF"/>
                </a:solidFill>
              </a:rPr>
              <a:t>예측 모델 훈련 결과 </a:t>
            </a:r>
            <a:r>
              <a:rPr lang="en-US" altLang="ko-KR" sz="1900" dirty="0">
                <a:solidFill>
                  <a:srgbClr val="FFFFFF"/>
                </a:solidFill>
              </a:rPr>
              <a:t>(</a:t>
            </a:r>
            <a:r>
              <a:rPr lang="ko-KR" altLang="en-US" sz="1900" dirty="0" err="1">
                <a:solidFill>
                  <a:srgbClr val="FFFFFF"/>
                </a:solidFill>
              </a:rPr>
              <a:t>승촌보</a:t>
            </a:r>
            <a:r>
              <a:rPr lang="ko-KR" altLang="en-US" sz="1900" dirty="0">
                <a:solidFill>
                  <a:srgbClr val="FFFFFF"/>
                </a:solidFill>
              </a:rPr>
              <a:t> 데이터 활용</a:t>
            </a:r>
            <a:r>
              <a:rPr lang="en-US" altLang="ko-KR" sz="1900" dirty="0">
                <a:solidFill>
                  <a:srgbClr val="FFFFFF"/>
                </a:solidFill>
              </a:rPr>
              <a:t>): </a:t>
            </a:r>
            <a:br>
              <a:rPr lang="en-US" altLang="ko-KR" sz="1900" dirty="0">
                <a:solidFill>
                  <a:srgbClr val="FFFFFF"/>
                </a:solidFill>
              </a:rPr>
            </a:br>
            <a:br>
              <a:rPr lang="en-US" altLang="ko-KR" sz="1900" dirty="0">
                <a:solidFill>
                  <a:srgbClr val="FFFFFF"/>
                </a:solidFill>
              </a:rPr>
            </a:br>
            <a:r>
              <a:rPr lang="en-US" altLang="ko-KR" sz="1300" dirty="0">
                <a:solidFill>
                  <a:srgbClr val="FFFFFF"/>
                </a:solidFill>
              </a:rPr>
              <a:t>- </a:t>
            </a:r>
            <a:r>
              <a:rPr lang="ko-KR" altLang="en-US" sz="1200" dirty="0">
                <a:solidFill>
                  <a:srgbClr val="FFFFFF"/>
                </a:solidFill>
              </a:rPr>
              <a:t>죽산보의 </a:t>
            </a:r>
            <a:r>
              <a:rPr lang="en-US" altLang="ko-KR" sz="1200" dirty="0">
                <a:solidFill>
                  <a:srgbClr val="FFFFFF"/>
                </a:solidFill>
              </a:rPr>
              <a:t>CHLA </a:t>
            </a:r>
            <a:r>
              <a:rPr lang="ko-KR" altLang="en-US" sz="1200" dirty="0">
                <a:solidFill>
                  <a:srgbClr val="FFFFFF"/>
                </a:solidFill>
              </a:rPr>
              <a:t>예측 특성 중요도</a:t>
            </a:r>
            <a:br>
              <a:rPr lang="en-US" altLang="ko-KR" sz="1200" dirty="0">
                <a:solidFill>
                  <a:srgbClr val="FFFFFF"/>
                </a:solidFill>
              </a:rPr>
            </a:br>
            <a:r>
              <a:rPr lang="en-US" altLang="ko-KR" sz="1200" dirty="0">
                <a:solidFill>
                  <a:srgbClr val="FFFFFF"/>
                </a:solidFill>
              </a:rPr>
              <a:t>- </a:t>
            </a:r>
            <a:r>
              <a:rPr lang="ko-KR" altLang="en-US" sz="1200" dirty="0">
                <a:solidFill>
                  <a:srgbClr val="FFFFFF"/>
                </a:solidFill>
              </a:rPr>
              <a:t>죽산보와 </a:t>
            </a:r>
            <a:r>
              <a:rPr lang="ko-KR" altLang="en-US" sz="1200" dirty="0" err="1">
                <a:solidFill>
                  <a:srgbClr val="FFFFFF"/>
                </a:solidFill>
              </a:rPr>
              <a:t>승촌보의</a:t>
            </a:r>
            <a:r>
              <a:rPr lang="ko-KR" altLang="en-US" sz="1200" dirty="0">
                <a:solidFill>
                  <a:srgbClr val="FFFFFF"/>
                </a:solidFill>
              </a:rPr>
              <a:t> 모든 특성에 윈도우 적용</a:t>
            </a:r>
            <a:endParaRPr lang="en-US" altLang="ko-KR" sz="1900" dirty="0">
              <a:solidFill>
                <a:srgbClr val="FFFFFF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BE16E2-8CB2-B67E-BF53-224F54203FBE}"/>
              </a:ext>
            </a:extLst>
          </p:cNvPr>
          <p:cNvSpPr txBox="1"/>
          <p:nvPr/>
        </p:nvSpPr>
        <p:spPr>
          <a:xfrm>
            <a:off x="7507224" y="1120140"/>
            <a:ext cx="6770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0.8</a:t>
            </a:r>
            <a:endParaRPr lang="ko-KR" altLang="en-US" sz="11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AAB0A35-8A2E-9B2A-31B9-EFDCD31459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9327" y="344149"/>
            <a:ext cx="3849833" cy="6169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5680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Flowchart: Document 1048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C9F125A-EB25-44E2-C326-9B12A9153B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/>
            <a:r>
              <a:rPr lang="ko-KR" altLang="en-US" sz="32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승촌보</a:t>
            </a:r>
            <a:r>
              <a:rPr lang="en-US" altLang="ko-KR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: </a:t>
            </a:r>
            <a:r>
              <a:rPr lang="ko-KR" alt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특성별 분포도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BF673B3-5AAF-B1F3-EF18-AEB8A9C9A2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4941" y="640080"/>
            <a:ext cx="6973521" cy="5578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9864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54" name="Rectangle 1053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6" name="Rectangle 1055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8" name="Rectangle 1057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0" name="Rectangle 1059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C9F125A-EB25-44E2-C326-9B12A9153B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429143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/>
            <a:r>
              <a:rPr lang="ko-KR" altLang="en-US" sz="37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죽산보</a:t>
            </a:r>
            <a:r>
              <a:rPr lang="en-US" altLang="ko-KR" sz="3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vs. </a:t>
            </a:r>
            <a:r>
              <a:rPr lang="ko-KR" altLang="en-US" sz="37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승촌보</a:t>
            </a:r>
            <a:r>
              <a:rPr lang="en-US" altLang="ko-KR" sz="3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: </a:t>
            </a:r>
            <a:r>
              <a:rPr lang="ko-KR" altLang="en-US" sz="3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특성별 분포도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B65B9F3-CAEB-AEBF-D399-D523CB7403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353" y="1966293"/>
            <a:ext cx="11271292" cy="445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6955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54" name="Rectangle 1053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6" name="Rectangle 1055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8" name="Rectangle 1057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0" name="Rectangle 1059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C9F125A-EB25-44E2-C326-9B12A9153B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10505843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/>
            <a:r>
              <a:rPr lang="ko-KR" altLang="en-US" sz="37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승촌보</a:t>
            </a:r>
            <a:r>
              <a:rPr lang="en-US" altLang="ko-KR" sz="3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, </a:t>
            </a:r>
            <a:r>
              <a:rPr lang="ko-KR" altLang="en-US" sz="37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지석천</a:t>
            </a:r>
            <a:r>
              <a:rPr lang="en-US" altLang="ko-KR" sz="3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, </a:t>
            </a:r>
            <a:r>
              <a:rPr lang="ko-KR" altLang="en-US" sz="37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죽산보</a:t>
            </a:r>
            <a:r>
              <a:rPr lang="en-US" altLang="ko-KR" sz="3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: </a:t>
            </a:r>
            <a:r>
              <a:rPr lang="en-US" altLang="ko-KR" sz="3700" dirty="0" err="1">
                <a:solidFill>
                  <a:srgbClr val="FFFFFF"/>
                </a:solidFill>
              </a:rPr>
              <a:t>Chl</a:t>
            </a:r>
            <a:r>
              <a:rPr lang="en-US" altLang="ko-KR" sz="3700" dirty="0">
                <a:solidFill>
                  <a:srgbClr val="FFFFFF"/>
                </a:solidFill>
              </a:rPr>
              <a:t>-a </a:t>
            </a:r>
            <a:r>
              <a:rPr lang="ko-KR" altLang="en-US" sz="3700" dirty="0">
                <a:solidFill>
                  <a:srgbClr val="FFFFFF"/>
                </a:solidFill>
              </a:rPr>
              <a:t>분포 비교</a:t>
            </a:r>
            <a:endParaRPr lang="ko-KR" altLang="en-US" sz="37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232E9A5-58AA-5B09-CDA6-A8EBBAA469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7046" y="2002415"/>
            <a:ext cx="5591175" cy="3933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82781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54" name="Rectangle 1053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6" name="Rectangle 1055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8" name="Rectangle 1057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0" name="Rectangle 1059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C9F125A-EB25-44E2-C326-9B12A9153B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10505843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/>
            <a:r>
              <a:rPr lang="ko-KR" altLang="en-US" sz="37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승촌보</a:t>
            </a:r>
            <a:r>
              <a:rPr lang="ko-KR" altLang="en-US" sz="3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ko-KR" altLang="en-US" sz="3700" dirty="0" err="1">
                <a:solidFill>
                  <a:srgbClr val="FFFFFF"/>
                </a:solidFill>
              </a:rPr>
              <a:t>방류량</a:t>
            </a:r>
            <a:r>
              <a:rPr lang="en-US" altLang="ko-KR" sz="3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, </a:t>
            </a:r>
            <a:r>
              <a:rPr lang="ko-KR" altLang="en-US" sz="37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지석천</a:t>
            </a:r>
            <a:r>
              <a:rPr lang="ko-KR" altLang="en-US" sz="3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유량</a:t>
            </a:r>
            <a:r>
              <a:rPr lang="en-US" altLang="ko-KR" sz="3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, </a:t>
            </a:r>
            <a:r>
              <a:rPr lang="ko-KR" altLang="en-US" sz="37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죽산보</a:t>
            </a:r>
            <a:r>
              <a:rPr lang="ko-KR" altLang="en-US" sz="3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유입량 비교</a:t>
            </a:r>
            <a:br>
              <a:rPr lang="en-US" altLang="ko-KR" sz="3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altLang="ko-KR" sz="3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(</a:t>
            </a:r>
            <a:r>
              <a:rPr lang="ko-KR" altLang="en-US" sz="3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로그 </a:t>
            </a:r>
            <a:r>
              <a:rPr lang="ko-KR" altLang="en-US" sz="37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변환값</a:t>
            </a:r>
            <a:r>
              <a:rPr lang="ko-KR" altLang="en-US" sz="3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비교</a:t>
            </a:r>
            <a:r>
              <a:rPr lang="en-US" altLang="ko-KR" sz="3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)</a:t>
            </a:r>
            <a:endParaRPr lang="ko-KR" altLang="en-US" sz="37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110A7A9-F4C5-0E8B-FD4E-30561CD984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0834" y="2248667"/>
            <a:ext cx="5943600" cy="3933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17896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54" name="Rectangle 1053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6" name="Rectangle 1055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8" name="Rectangle 1057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0" name="Rectangle 1059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C9F125A-EB25-44E2-C326-9B12A9153B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10505843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/>
            <a:r>
              <a:rPr lang="ko-KR" altLang="en-US" sz="37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승촌보</a:t>
            </a:r>
            <a:r>
              <a:rPr lang="ko-KR" altLang="en-US" sz="3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ko-KR" altLang="en-US" sz="3700" dirty="0" err="1">
                <a:solidFill>
                  <a:srgbClr val="FFFFFF"/>
                </a:solidFill>
              </a:rPr>
              <a:t>방류량</a:t>
            </a:r>
            <a:r>
              <a:rPr lang="en-US" altLang="ko-KR" sz="3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, </a:t>
            </a:r>
            <a:r>
              <a:rPr lang="ko-KR" altLang="en-US" sz="37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지석천</a:t>
            </a:r>
            <a:r>
              <a:rPr lang="ko-KR" altLang="en-US" sz="3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유량</a:t>
            </a:r>
            <a:r>
              <a:rPr lang="en-US" altLang="ko-KR" sz="3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, </a:t>
            </a:r>
            <a:r>
              <a:rPr lang="ko-KR" altLang="en-US" sz="37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죽산보</a:t>
            </a:r>
            <a:r>
              <a:rPr lang="ko-KR" altLang="en-US" sz="3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유입량 비교</a:t>
            </a:r>
            <a:br>
              <a:rPr lang="en-US" altLang="ko-KR" sz="3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altLang="ko-KR" sz="3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(</a:t>
            </a:r>
            <a:r>
              <a:rPr lang="ko-KR" altLang="en-US" sz="3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로그 변환된 일별 평균값 활용</a:t>
            </a:r>
            <a:r>
              <a:rPr lang="en-US" altLang="ko-KR" sz="3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)</a:t>
            </a:r>
            <a:endParaRPr lang="ko-KR" altLang="en-US" sz="37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0FFAA7E3-BB82-6BB8-9241-B5CD5267BF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0834" y="2248667"/>
            <a:ext cx="5943600" cy="3933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20412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54" name="Rectangle 1053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6" name="Rectangle 1055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8" name="Rectangle 1057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0" name="Rectangle 1059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C9F125A-EB25-44E2-C326-9B12A9153B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10505843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/>
            <a:r>
              <a:rPr lang="ko-KR" altLang="en-US" sz="37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승촌보</a:t>
            </a:r>
            <a:r>
              <a:rPr lang="ko-KR" altLang="en-US" sz="3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ko-KR" altLang="en-US" sz="3700" dirty="0" err="1">
                <a:solidFill>
                  <a:srgbClr val="FFFFFF"/>
                </a:solidFill>
              </a:rPr>
              <a:t>방류량</a:t>
            </a:r>
            <a:r>
              <a:rPr lang="en-US" altLang="ko-KR" sz="3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, </a:t>
            </a:r>
            <a:r>
              <a:rPr lang="ko-KR" altLang="en-US" sz="37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지석천</a:t>
            </a:r>
            <a:r>
              <a:rPr lang="ko-KR" altLang="en-US" sz="3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유량</a:t>
            </a:r>
            <a:r>
              <a:rPr lang="en-US" altLang="ko-KR" sz="3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, </a:t>
            </a:r>
            <a:r>
              <a:rPr lang="ko-KR" altLang="en-US" sz="37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죽산보</a:t>
            </a:r>
            <a:r>
              <a:rPr lang="ko-KR" altLang="en-US" sz="3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유입량 비교</a:t>
            </a:r>
            <a:br>
              <a:rPr lang="en-US" altLang="ko-KR" sz="3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altLang="ko-KR" sz="3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(</a:t>
            </a:r>
            <a:r>
              <a:rPr lang="ko-KR" altLang="en-US" sz="3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일별 평균값 활용</a:t>
            </a:r>
            <a:r>
              <a:rPr lang="en-US" altLang="ko-KR" sz="3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)</a:t>
            </a:r>
            <a:endParaRPr lang="ko-KR" altLang="en-US" sz="37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232C24CD-6EB2-9C8C-A4A8-7B4A3D7272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0871" y="2158179"/>
            <a:ext cx="5343525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93100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787</TotalTime>
  <Words>838</Words>
  <Application>Microsoft Office PowerPoint</Application>
  <PresentationFormat>와이드스크린</PresentationFormat>
  <Paragraphs>97</Paragraphs>
  <Slides>31</Slides>
  <Notes>12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34" baseType="lpstr">
      <vt:lpstr>맑은 고딕</vt:lpstr>
      <vt:lpstr>Arial</vt:lpstr>
      <vt:lpstr>Office 테마</vt:lpstr>
      <vt:lpstr>죽산보 데이터 분석</vt:lpstr>
      <vt:lpstr>1. 특성별 분포도</vt:lpstr>
      <vt:lpstr>죽산보: 특성별 분포도</vt:lpstr>
      <vt:lpstr>승촌보: 특성별 분포도</vt:lpstr>
      <vt:lpstr>죽산보 vs. 승촌보: 특성별 분포도</vt:lpstr>
      <vt:lpstr>승촌보, 지석천, 죽산보: Chl-a 분포 비교</vt:lpstr>
      <vt:lpstr>승촌보 방류량, 지석천 유량, 죽산보 유입량 비교 (로그 변환값 비교)</vt:lpstr>
      <vt:lpstr>승촌보 방류량, 지석천 유량, 죽산보 유입량 비교 (로그 변환된 일별 평균값 활용)</vt:lpstr>
      <vt:lpstr>승촌보 방류량, 지석천 유량, 죽산보 유입량 비교 (일별 평균값 활용)</vt:lpstr>
      <vt:lpstr>승촌보 방류량, 지석천 유량, 죽산보 유입량 비교 (주별 평균값 활용)</vt:lpstr>
      <vt:lpstr>승촌보 방류량, 지석천 유량, 죽산보 유입량 비교 (월별 평균값 활용)</vt:lpstr>
      <vt:lpstr>2. 죽산보: CHLA 기준 기타  특성과의  상관관계  선그래프</vt:lpstr>
      <vt:lpstr>죽산보: CHLA와 pH의 변화</vt:lpstr>
      <vt:lpstr>죽산보: CHLA와 DO의 변화</vt:lpstr>
      <vt:lpstr>죽산보: CHLA와 TOC의 변화</vt:lpstr>
      <vt:lpstr>죽산보: CHLA와 수온의 변화</vt:lpstr>
      <vt:lpstr>죽산보: CHLA와 방류량의 변화</vt:lpstr>
      <vt:lpstr>3. CHLA  기준  상관관계</vt:lpstr>
      <vt:lpstr>죽산보: CHLA 기준 상관관계</vt:lpstr>
      <vt:lpstr>승촌보: CHLA 기준 상관관계</vt:lpstr>
      <vt:lpstr>4. 특성별  죽산보와  승촌보  데이터 비교</vt:lpstr>
      <vt:lpstr>죽산보 vs 승촌보: CHLA 변화</vt:lpstr>
      <vt:lpstr>죽산보 vs 승촌보: 수온 변화</vt:lpstr>
      <vt:lpstr>죽산보 vs 승촌보: TP 변화</vt:lpstr>
      <vt:lpstr>죽산보 vs 승촌보: 방류량 변화</vt:lpstr>
      <vt:lpstr>죽산보와 승촌보의 CHLA 분포도 비교</vt:lpstr>
      <vt:lpstr>5. 특성별  윈도우 활용</vt:lpstr>
      <vt:lpstr>죽산보의 CHLA 예측 모델 훈련 결과:   - 죽산보의 CHLA 예측 특성 중요도 - 죽산보의 수온과 방류량에 대해 지난 1일부터 14일 동안의 평균값 특성 추가 - 10일까지의 특성 중요도 변화 히스토그램 - 지난 8일 동안의 수온 평균값이 가장 중요</vt:lpstr>
      <vt:lpstr>죽산보의 CHLA 예측 모델 훈련 결과:   - 죽산보의 CHLA 예측 특성 중요도 - 죽산보의 모든 특성에 대해 윈도우 적용</vt:lpstr>
      <vt:lpstr>죽산보의 CHLA 예측 모델 훈련 결과 (승촌보 데이터 활용):   - 죽산보의 CHLA 예측 특성 중요도 - 죽산보의 수온과 방류량에 대해 지난 1일부터 14일 동안의 평균값 특성 추가 - 승촌보의 CHLA, 수온, 방류량 특성의 지난 1일부터 14일 동안의 평균값 특성 추가 - 10일 동안의 특성 중요도 변화 히스트로그램 - 지난 하룻동안의 승촌보 CHLA 평균값이 가장 중요</vt:lpstr>
      <vt:lpstr>죽산보의 CHLA 예측 모델 훈련 결과 (승촌보 데이터 활용):   - 죽산보의 CHLA 예측 특성 중요도 - 죽산보와 승촌보의 모든 특성에 윈도우 적용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이계식</dc:creator>
  <cp:lastModifiedBy>이계식</cp:lastModifiedBy>
  <cp:revision>46</cp:revision>
  <dcterms:created xsi:type="dcterms:W3CDTF">2024-09-20T02:48:49Z</dcterms:created>
  <dcterms:modified xsi:type="dcterms:W3CDTF">2025-01-05T12:35:06Z</dcterms:modified>
</cp:coreProperties>
</file>